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86" r:id="rId4"/>
    <p:sldId id="260" r:id="rId5"/>
    <p:sldId id="261" r:id="rId6"/>
    <p:sldId id="262" r:id="rId7"/>
    <p:sldId id="263" r:id="rId8"/>
    <p:sldId id="264" r:id="rId9"/>
    <p:sldId id="265" r:id="rId10"/>
    <p:sldId id="269" r:id="rId11"/>
    <p:sldId id="281" r:id="rId12"/>
    <p:sldId id="271" r:id="rId13"/>
    <p:sldId id="273" r:id="rId14"/>
    <p:sldId id="272" r:id="rId15"/>
    <p:sldId id="274" r:id="rId16"/>
    <p:sldId id="275" r:id="rId17"/>
    <p:sldId id="276" r:id="rId18"/>
    <p:sldId id="277" r:id="rId19"/>
    <p:sldId id="278" r:id="rId20"/>
    <p:sldId id="279" r:id="rId21"/>
    <p:sldId id="280" r:id="rId22"/>
    <p:sldId id="266" r:id="rId23"/>
    <p:sldId id="282" r:id="rId24"/>
    <p:sldId id="284" r:id="rId25"/>
    <p:sldId id="285"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83" d="100"/>
          <a:sy n="83" d="100"/>
        </p:scale>
        <p:origin x="39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7ED842-4FC7-44C9-AE6E-9D177BC66296}" type="datetimeFigureOut">
              <a:rPr lang="en-SG" smtClean="0"/>
              <a:t>14/11/2024</a:t>
            </a:fld>
            <a:endParaRPr lang="en-SG"/>
          </a:p>
        </p:txBody>
      </p:sp>
      <p:sp>
        <p:nvSpPr>
          <p:cNvPr id="5" name="Footer Placeholder 4"/>
          <p:cNvSpPr>
            <a:spLocks noGrp="1"/>
          </p:cNvSpPr>
          <p:nvPr>
            <p:ph type="ftr" sz="quarter" idx="11"/>
          </p:nvPr>
        </p:nvSpPr>
        <p:spPr>
          <a:xfrm>
            <a:off x="2416500" y="329307"/>
            <a:ext cx="4973915" cy="309201"/>
          </a:xfrm>
        </p:spPr>
        <p:txBody>
          <a:bodyPr/>
          <a:lstStyle/>
          <a:p>
            <a:endParaRPr lang="en-SG"/>
          </a:p>
        </p:txBody>
      </p:sp>
      <p:sp>
        <p:nvSpPr>
          <p:cNvPr id="6" name="Slide Number Placeholder 5"/>
          <p:cNvSpPr>
            <a:spLocks noGrp="1"/>
          </p:cNvSpPr>
          <p:nvPr>
            <p:ph type="sldNum" sz="quarter" idx="12"/>
          </p:nvPr>
        </p:nvSpPr>
        <p:spPr>
          <a:xfrm>
            <a:off x="1437664" y="798973"/>
            <a:ext cx="811019" cy="503578"/>
          </a:xfrm>
        </p:spPr>
        <p:txBody>
          <a:bodyPr/>
          <a:lstStyle/>
          <a:p>
            <a:fld id="{14D9F099-A649-49BD-BD40-1A6BF5628D3D}" type="slidenum">
              <a:rPr lang="en-SG" smtClean="0"/>
              <a:t>‹#›</a:t>
            </a:fld>
            <a:endParaRPr lang="en-SG"/>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13003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ED842-4FC7-44C9-AE6E-9D177BC66296}" type="datetimeFigureOut">
              <a:rPr lang="en-SG" smtClean="0"/>
              <a:t>14/11/2024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4D9F099-A649-49BD-BD40-1A6BF5628D3D}" type="slidenum">
              <a:rPr lang="en-SG" smtClean="0"/>
              <a:t>‹#›</a:t>
            </a:fld>
            <a:endParaRPr lang="en-SG"/>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40019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ED842-4FC7-44C9-AE6E-9D177BC66296}" type="datetimeFigureOut">
              <a:rPr lang="en-SG" smtClean="0"/>
              <a:t>14/11/2024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4D9F099-A649-49BD-BD40-1A6BF5628D3D}" type="slidenum">
              <a:rPr lang="en-SG" smtClean="0"/>
              <a:t>‹#›</a:t>
            </a:fld>
            <a:endParaRPr lang="en-SG"/>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4020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7ED842-4FC7-44C9-AE6E-9D177BC66296}" type="datetimeFigureOut">
              <a:rPr lang="en-SG" smtClean="0"/>
              <a:t>14/11/2024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4D9F099-A649-49BD-BD40-1A6BF5628D3D}" type="slidenum">
              <a:rPr lang="en-SG" smtClean="0"/>
              <a:t>‹#›</a:t>
            </a:fld>
            <a:endParaRPr lang="en-SG"/>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839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7ED842-4FC7-44C9-AE6E-9D177BC66296}" type="datetimeFigureOut">
              <a:rPr lang="en-SG" smtClean="0"/>
              <a:t>14/11/2024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14D9F099-A649-49BD-BD40-1A6BF5628D3D}" type="slidenum">
              <a:rPr lang="en-SG" smtClean="0"/>
              <a:t>‹#›</a:t>
            </a:fld>
            <a:endParaRPr lang="en-SG"/>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7054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7ED842-4FC7-44C9-AE6E-9D177BC66296}" type="datetimeFigureOut">
              <a:rPr lang="en-SG" smtClean="0"/>
              <a:t>14/11/2024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4D9F099-A649-49BD-BD40-1A6BF5628D3D}" type="slidenum">
              <a:rPr lang="en-SG" smtClean="0"/>
              <a:t>‹#›</a:t>
            </a:fld>
            <a:endParaRPr lang="en-SG"/>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2059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7ED842-4FC7-44C9-AE6E-9D177BC66296}" type="datetimeFigureOut">
              <a:rPr lang="en-SG" smtClean="0"/>
              <a:t>14/11/2024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14D9F099-A649-49BD-BD40-1A6BF5628D3D}" type="slidenum">
              <a:rPr lang="en-SG" smtClean="0"/>
              <a:t>‹#›</a:t>
            </a:fld>
            <a:endParaRPr lang="en-SG"/>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2253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7ED842-4FC7-44C9-AE6E-9D177BC66296}" type="datetimeFigureOut">
              <a:rPr lang="en-SG" smtClean="0"/>
              <a:t>14/11/2024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14D9F099-A649-49BD-BD40-1A6BF5628D3D}" type="slidenum">
              <a:rPr lang="en-SG" smtClean="0"/>
              <a:t>‹#›</a:t>
            </a:fld>
            <a:endParaRPr lang="en-SG"/>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4136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ED842-4FC7-44C9-AE6E-9D177BC66296}" type="datetimeFigureOut">
              <a:rPr lang="en-SG" smtClean="0"/>
              <a:t>14/11/2024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14D9F099-A649-49BD-BD40-1A6BF5628D3D}" type="slidenum">
              <a:rPr lang="en-SG" smtClean="0"/>
              <a:t>‹#›</a:t>
            </a:fld>
            <a:endParaRPr lang="en-SG"/>
          </a:p>
        </p:txBody>
      </p:sp>
    </p:spTree>
    <p:extLst>
      <p:ext uri="{BB962C8B-B14F-4D97-AF65-F5344CB8AC3E}">
        <p14:creationId xmlns:p14="http://schemas.microsoft.com/office/powerpoint/2010/main" val="655552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7ED842-4FC7-44C9-AE6E-9D177BC66296}" type="datetimeFigureOut">
              <a:rPr lang="en-SG" smtClean="0"/>
              <a:t>14/11/2024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14D9F099-A649-49BD-BD40-1A6BF5628D3D}" type="slidenum">
              <a:rPr lang="en-SG" smtClean="0"/>
              <a:t>‹#›</a:t>
            </a:fld>
            <a:endParaRPr lang="en-SG"/>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304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77ED842-4FC7-44C9-AE6E-9D177BC66296}" type="datetimeFigureOut">
              <a:rPr lang="en-SG" smtClean="0"/>
              <a:t>14/11/2024</a:t>
            </a:fld>
            <a:endParaRPr lang="en-SG"/>
          </a:p>
        </p:txBody>
      </p:sp>
      <p:sp>
        <p:nvSpPr>
          <p:cNvPr id="6" name="Footer Placeholder 5"/>
          <p:cNvSpPr>
            <a:spLocks noGrp="1"/>
          </p:cNvSpPr>
          <p:nvPr>
            <p:ph type="ftr" sz="quarter" idx="11"/>
          </p:nvPr>
        </p:nvSpPr>
        <p:spPr>
          <a:xfrm>
            <a:off x="1447382" y="318640"/>
            <a:ext cx="5541004" cy="320931"/>
          </a:xfrm>
        </p:spPr>
        <p:txBody>
          <a:bodyPr/>
          <a:lstStyle/>
          <a:p>
            <a:endParaRPr lang="en-SG"/>
          </a:p>
        </p:txBody>
      </p:sp>
      <p:sp>
        <p:nvSpPr>
          <p:cNvPr id="7" name="Slide Number Placeholder 6"/>
          <p:cNvSpPr>
            <a:spLocks noGrp="1"/>
          </p:cNvSpPr>
          <p:nvPr>
            <p:ph type="sldNum" sz="quarter" idx="12"/>
          </p:nvPr>
        </p:nvSpPr>
        <p:spPr/>
        <p:txBody>
          <a:bodyPr/>
          <a:lstStyle/>
          <a:p>
            <a:fld id="{14D9F099-A649-49BD-BD40-1A6BF5628D3D}" type="slidenum">
              <a:rPr lang="en-SG" smtClean="0"/>
              <a:t>‹#›</a:t>
            </a:fld>
            <a:endParaRPr lang="en-SG"/>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0889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77ED842-4FC7-44C9-AE6E-9D177BC66296}" type="datetimeFigureOut">
              <a:rPr lang="en-SG" smtClean="0"/>
              <a:t>14/11/2024</a:t>
            </a:fld>
            <a:endParaRPr lang="en-SG"/>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4D9F099-A649-49BD-BD40-1A6BF5628D3D}" type="slidenum">
              <a:rPr lang="en-SG" smtClean="0"/>
              <a:t>‹#›</a:t>
            </a:fld>
            <a:endParaRPr lang="en-SG"/>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3273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niaz-shamsudeen-2221b0207/"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datasets/yusufdelikkaya/online-sales-dataset"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2FA8-86C4-B2C9-6724-4DADB9C05E82}"/>
              </a:ext>
            </a:extLst>
          </p:cNvPr>
          <p:cNvSpPr>
            <a:spLocks noGrp="1"/>
          </p:cNvSpPr>
          <p:nvPr>
            <p:ph type="ctrTitle"/>
          </p:nvPr>
        </p:nvSpPr>
        <p:spPr>
          <a:xfrm>
            <a:off x="2343017" y="933577"/>
            <a:ext cx="8637073" cy="2541431"/>
          </a:xfrm>
        </p:spPr>
        <p:txBody>
          <a:bodyPr>
            <a:normAutofit/>
          </a:bodyPr>
          <a:lstStyle/>
          <a:p>
            <a:r>
              <a:rPr lang="en-SG" sz="2400" dirty="0"/>
              <a:t>Exploring and transforming synthetic datasets </a:t>
            </a:r>
            <a:br>
              <a:rPr lang="en-SG" sz="3200" dirty="0"/>
            </a:br>
            <a:br>
              <a:rPr lang="en-SG" sz="1600" dirty="0"/>
            </a:br>
            <a:r>
              <a:rPr lang="en-SG" sz="1600" dirty="0"/>
              <a:t>(Mini Project 1)</a:t>
            </a:r>
          </a:p>
        </p:txBody>
      </p:sp>
    </p:spTree>
    <p:extLst>
      <p:ext uri="{BB962C8B-B14F-4D97-AF65-F5344CB8AC3E}">
        <p14:creationId xmlns:p14="http://schemas.microsoft.com/office/powerpoint/2010/main" val="2211962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1D0F7-C4E4-1181-B3BB-D924AF8CD76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03F7D01-DD8E-153D-9A7E-0A75769159B1}"/>
              </a:ext>
            </a:extLst>
          </p:cNvPr>
          <p:cNvSpPr txBox="1"/>
          <p:nvPr/>
        </p:nvSpPr>
        <p:spPr>
          <a:xfrm>
            <a:off x="43969" y="45564"/>
            <a:ext cx="8586159" cy="646331"/>
          </a:xfrm>
          <a:prstGeom prst="rect">
            <a:avLst/>
          </a:prstGeom>
          <a:noFill/>
        </p:spPr>
        <p:txBody>
          <a:bodyPr wrap="square" rtlCol="0">
            <a:spAutoFit/>
          </a:bodyPr>
          <a:lstStyle/>
          <a:p>
            <a:r>
              <a:rPr lang="en-SG" dirty="0"/>
              <a:t>3. …… Explore Further – identify presence of synthetic data</a:t>
            </a:r>
          </a:p>
          <a:p>
            <a:r>
              <a:rPr lang="en-SG" dirty="0"/>
              <a:t>	</a:t>
            </a:r>
          </a:p>
        </p:txBody>
      </p:sp>
      <p:sp>
        <p:nvSpPr>
          <p:cNvPr id="3" name="TextBox 2">
            <a:extLst>
              <a:ext uri="{FF2B5EF4-FFF2-40B4-BE49-F238E27FC236}">
                <a16:creationId xmlns:a16="http://schemas.microsoft.com/office/drawing/2014/main" id="{667954F4-B110-3C48-00C5-1A7DB67ACAA1}"/>
              </a:ext>
            </a:extLst>
          </p:cNvPr>
          <p:cNvSpPr txBox="1"/>
          <p:nvPr/>
        </p:nvSpPr>
        <p:spPr>
          <a:xfrm>
            <a:off x="207034" y="5599385"/>
            <a:ext cx="9500558" cy="276999"/>
          </a:xfrm>
          <a:prstGeom prst="rect">
            <a:avLst/>
          </a:prstGeom>
          <a:noFill/>
        </p:spPr>
        <p:txBody>
          <a:bodyPr wrap="square" rtlCol="0">
            <a:spAutoFit/>
          </a:bodyPr>
          <a:lstStyle/>
          <a:p>
            <a:r>
              <a:rPr lang="en-SG" sz="1200" dirty="0"/>
              <a:t>Even the total calculated invoice amounts follows artificial consistency by respective column values</a:t>
            </a:r>
          </a:p>
        </p:txBody>
      </p:sp>
      <p:sp>
        <p:nvSpPr>
          <p:cNvPr id="7" name="TextBox 6">
            <a:extLst>
              <a:ext uri="{FF2B5EF4-FFF2-40B4-BE49-F238E27FC236}">
                <a16:creationId xmlns:a16="http://schemas.microsoft.com/office/drawing/2014/main" id="{0DA0F33F-819E-C35B-20D7-46CF491E6EF2}"/>
              </a:ext>
            </a:extLst>
          </p:cNvPr>
          <p:cNvSpPr txBox="1"/>
          <p:nvPr/>
        </p:nvSpPr>
        <p:spPr>
          <a:xfrm>
            <a:off x="9184534" y="1414732"/>
            <a:ext cx="2755883" cy="769441"/>
          </a:xfrm>
          <a:prstGeom prst="rect">
            <a:avLst/>
          </a:prstGeom>
          <a:noFill/>
        </p:spPr>
        <p:txBody>
          <a:bodyPr wrap="none" rtlCol="0">
            <a:spAutoFit/>
          </a:bodyPr>
          <a:lstStyle/>
          <a:p>
            <a:r>
              <a:rPr lang="en-SG" sz="1100" dirty="0"/>
              <a:t>By Country – Close to 2.5M for all countries</a:t>
            </a:r>
          </a:p>
          <a:p>
            <a:r>
              <a:rPr lang="en-SG" sz="1100" dirty="0"/>
              <a:t>By Description – Close to 2.7M for all items</a:t>
            </a:r>
          </a:p>
          <a:p>
            <a:r>
              <a:rPr lang="en-SG" sz="1100" dirty="0"/>
              <a:t>All Payment methods – 10M each</a:t>
            </a:r>
          </a:p>
          <a:p>
            <a:r>
              <a:rPr lang="en-SG" sz="1100" dirty="0"/>
              <a:t>Shipment Provider Total – 7.5M each</a:t>
            </a:r>
          </a:p>
        </p:txBody>
      </p:sp>
      <p:pic>
        <p:nvPicPr>
          <p:cNvPr id="5" name="Picture 4">
            <a:extLst>
              <a:ext uri="{FF2B5EF4-FFF2-40B4-BE49-F238E27FC236}">
                <a16:creationId xmlns:a16="http://schemas.microsoft.com/office/drawing/2014/main" id="{CFC08F2F-B729-AA6B-7528-CC3DA92DD71B}"/>
              </a:ext>
            </a:extLst>
          </p:cNvPr>
          <p:cNvPicPr>
            <a:picLocks noChangeAspect="1"/>
          </p:cNvPicPr>
          <p:nvPr/>
        </p:nvPicPr>
        <p:blipFill>
          <a:blip r:embed="rId2"/>
          <a:stretch>
            <a:fillRect/>
          </a:stretch>
        </p:blipFill>
        <p:spPr>
          <a:xfrm>
            <a:off x="129533" y="1060704"/>
            <a:ext cx="8560520" cy="4070092"/>
          </a:xfrm>
          <a:prstGeom prst="rect">
            <a:avLst/>
          </a:prstGeom>
        </p:spPr>
      </p:pic>
    </p:spTree>
    <p:extLst>
      <p:ext uri="{BB962C8B-B14F-4D97-AF65-F5344CB8AC3E}">
        <p14:creationId xmlns:p14="http://schemas.microsoft.com/office/powerpoint/2010/main" val="3193438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774AF-4A51-AF66-90E2-9F6465F7B1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27C6F3C-3D35-3180-5A70-7640917F58F9}"/>
              </a:ext>
            </a:extLst>
          </p:cNvPr>
          <p:cNvSpPr txBox="1"/>
          <p:nvPr/>
        </p:nvSpPr>
        <p:spPr>
          <a:xfrm>
            <a:off x="43969" y="45564"/>
            <a:ext cx="8586159" cy="646331"/>
          </a:xfrm>
          <a:prstGeom prst="rect">
            <a:avLst/>
          </a:prstGeom>
          <a:noFill/>
        </p:spPr>
        <p:txBody>
          <a:bodyPr wrap="square" rtlCol="0">
            <a:spAutoFit/>
          </a:bodyPr>
          <a:lstStyle/>
          <a:p>
            <a:r>
              <a:rPr lang="en-SG" dirty="0"/>
              <a:t>3. …… Explore Further – effect of synthetic data on visualisation</a:t>
            </a:r>
          </a:p>
          <a:p>
            <a:r>
              <a:rPr lang="en-SG" dirty="0"/>
              <a:t>	</a:t>
            </a:r>
          </a:p>
        </p:txBody>
      </p:sp>
      <p:pic>
        <p:nvPicPr>
          <p:cNvPr id="6" name="Picture 5">
            <a:extLst>
              <a:ext uri="{FF2B5EF4-FFF2-40B4-BE49-F238E27FC236}">
                <a16:creationId xmlns:a16="http://schemas.microsoft.com/office/drawing/2014/main" id="{16193B7A-A3C2-0CB6-E11D-A91A0FF82158}"/>
              </a:ext>
            </a:extLst>
          </p:cNvPr>
          <p:cNvPicPr>
            <a:picLocks noChangeAspect="1"/>
          </p:cNvPicPr>
          <p:nvPr/>
        </p:nvPicPr>
        <p:blipFill>
          <a:blip r:embed="rId2"/>
          <a:stretch>
            <a:fillRect/>
          </a:stretch>
        </p:blipFill>
        <p:spPr>
          <a:xfrm>
            <a:off x="432338" y="1071458"/>
            <a:ext cx="4452467" cy="3845599"/>
          </a:xfrm>
          <a:prstGeom prst="rect">
            <a:avLst/>
          </a:prstGeom>
        </p:spPr>
      </p:pic>
      <p:pic>
        <p:nvPicPr>
          <p:cNvPr id="9" name="Picture 8">
            <a:extLst>
              <a:ext uri="{FF2B5EF4-FFF2-40B4-BE49-F238E27FC236}">
                <a16:creationId xmlns:a16="http://schemas.microsoft.com/office/drawing/2014/main" id="{93B9C4DF-042F-8988-5C41-10672BBE50ED}"/>
              </a:ext>
            </a:extLst>
          </p:cNvPr>
          <p:cNvPicPr>
            <a:picLocks noChangeAspect="1"/>
          </p:cNvPicPr>
          <p:nvPr/>
        </p:nvPicPr>
        <p:blipFill>
          <a:blip r:embed="rId3"/>
          <a:stretch>
            <a:fillRect/>
          </a:stretch>
        </p:blipFill>
        <p:spPr>
          <a:xfrm>
            <a:off x="5969820" y="743097"/>
            <a:ext cx="5474074" cy="4502320"/>
          </a:xfrm>
          <a:prstGeom prst="rect">
            <a:avLst/>
          </a:prstGeom>
        </p:spPr>
      </p:pic>
    </p:spTree>
    <p:extLst>
      <p:ext uri="{BB962C8B-B14F-4D97-AF65-F5344CB8AC3E}">
        <p14:creationId xmlns:p14="http://schemas.microsoft.com/office/powerpoint/2010/main" val="363882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A14F1B-777C-C0CC-193C-205C12404189}"/>
              </a:ext>
            </a:extLst>
          </p:cNvPr>
          <p:cNvSpPr txBox="1"/>
          <p:nvPr/>
        </p:nvSpPr>
        <p:spPr>
          <a:xfrm>
            <a:off x="279757" y="310107"/>
            <a:ext cx="8586159" cy="646331"/>
          </a:xfrm>
          <a:prstGeom prst="rect">
            <a:avLst/>
          </a:prstGeom>
          <a:noFill/>
        </p:spPr>
        <p:txBody>
          <a:bodyPr wrap="square" rtlCol="0">
            <a:spAutoFit/>
          </a:bodyPr>
          <a:lstStyle/>
          <a:p>
            <a:r>
              <a:rPr lang="en-SG" dirty="0"/>
              <a:t>4. Transforming datasets and introduce variations</a:t>
            </a:r>
          </a:p>
          <a:p>
            <a:r>
              <a:rPr lang="en-SG" dirty="0"/>
              <a:t>	</a:t>
            </a:r>
          </a:p>
        </p:txBody>
      </p:sp>
      <p:pic>
        <p:nvPicPr>
          <p:cNvPr id="4" name="Picture 3">
            <a:extLst>
              <a:ext uri="{FF2B5EF4-FFF2-40B4-BE49-F238E27FC236}">
                <a16:creationId xmlns:a16="http://schemas.microsoft.com/office/drawing/2014/main" id="{A82AA571-BAD9-C96A-5B74-DA069EEB7543}"/>
              </a:ext>
            </a:extLst>
          </p:cNvPr>
          <p:cNvPicPr>
            <a:picLocks noChangeAspect="1"/>
          </p:cNvPicPr>
          <p:nvPr/>
        </p:nvPicPr>
        <p:blipFill>
          <a:blip r:embed="rId2"/>
          <a:stretch>
            <a:fillRect/>
          </a:stretch>
        </p:blipFill>
        <p:spPr>
          <a:xfrm>
            <a:off x="189781" y="2490864"/>
            <a:ext cx="11685917" cy="2735468"/>
          </a:xfrm>
          <a:prstGeom prst="rect">
            <a:avLst/>
          </a:prstGeom>
        </p:spPr>
      </p:pic>
      <p:sp>
        <p:nvSpPr>
          <p:cNvPr id="5" name="TextBox 4">
            <a:extLst>
              <a:ext uri="{FF2B5EF4-FFF2-40B4-BE49-F238E27FC236}">
                <a16:creationId xmlns:a16="http://schemas.microsoft.com/office/drawing/2014/main" id="{EE7AF852-2F01-4EC7-6647-1BCA3C858069}"/>
              </a:ext>
            </a:extLst>
          </p:cNvPr>
          <p:cNvSpPr txBox="1"/>
          <p:nvPr/>
        </p:nvSpPr>
        <p:spPr>
          <a:xfrm>
            <a:off x="279757" y="1262336"/>
            <a:ext cx="10036337" cy="738664"/>
          </a:xfrm>
          <a:prstGeom prst="rect">
            <a:avLst/>
          </a:prstGeom>
          <a:noFill/>
        </p:spPr>
        <p:txBody>
          <a:bodyPr wrap="none" rtlCol="0">
            <a:spAutoFit/>
          </a:bodyPr>
          <a:lstStyle/>
          <a:p>
            <a:r>
              <a:rPr lang="en-SG" sz="1400" dirty="0"/>
              <a:t>Three variations of new datasets are created from original synthetic data by making changes to two features “Quantity” and “</a:t>
            </a:r>
            <a:r>
              <a:rPr lang="en-SG" sz="1400" dirty="0" err="1"/>
              <a:t>UnitPrice</a:t>
            </a:r>
            <a:r>
              <a:rPr lang="en-SG" sz="1400" dirty="0"/>
              <a:t>”</a:t>
            </a:r>
          </a:p>
          <a:p>
            <a:r>
              <a:rPr lang="en-SG" sz="1400" dirty="0"/>
              <a:t>In the </a:t>
            </a:r>
            <a:r>
              <a:rPr lang="en-SG" sz="1400" dirty="0" err="1"/>
              <a:t>Jupyter</a:t>
            </a:r>
            <a:r>
              <a:rPr lang="en-SG" sz="1400" dirty="0"/>
              <a:t> notebook they are stored in different </a:t>
            </a:r>
            <a:r>
              <a:rPr lang="en-SG" sz="1400" dirty="0" err="1"/>
              <a:t>dataframes</a:t>
            </a:r>
            <a:endParaRPr lang="en-SG" sz="1400" dirty="0"/>
          </a:p>
          <a:p>
            <a:r>
              <a:rPr lang="en-SG" sz="1400" dirty="0"/>
              <a:t>Finally they are written to csv files</a:t>
            </a:r>
          </a:p>
        </p:txBody>
      </p:sp>
    </p:spTree>
    <p:extLst>
      <p:ext uri="{BB962C8B-B14F-4D97-AF65-F5344CB8AC3E}">
        <p14:creationId xmlns:p14="http://schemas.microsoft.com/office/powerpoint/2010/main" val="2812821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A2EF3-C4E9-DF96-CFF9-FCA256D220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B12289-74BF-C02D-7328-90A73CA18CF7}"/>
              </a:ext>
            </a:extLst>
          </p:cNvPr>
          <p:cNvSpPr txBox="1"/>
          <p:nvPr/>
        </p:nvSpPr>
        <p:spPr>
          <a:xfrm>
            <a:off x="279757" y="310107"/>
            <a:ext cx="8586159" cy="646331"/>
          </a:xfrm>
          <a:prstGeom prst="rect">
            <a:avLst/>
          </a:prstGeom>
          <a:noFill/>
        </p:spPr>
        <p:txBody>
          <a:bodyPr wrap="square" rtlCol="0">
            <a:spAutoFit/>
          </a:bodyPr>
          <a:lstStyle/>
          <a:p>
            <a:r>
              <a:rPr lang="en-SG" dirty="0"/>
              <a:t>4.1 . Transforming datasets and introduce variations – First variant</a:t>
            </a:r>
          </a:p>
          <a:p>
            <a:r>
              <a:rPr lang="en-SG" dirty="0"/>
              <a:t>	</a:t>
            </a:r>
          </a:p>
        </p:txBody>
      </p:sp>
      <p:pic>
        <p:nvPicPr>
          <p:cNvPr id="6" name="Picture 5">
            <a:extLst>
              <a:ext uri="{FF2B5EF4-FFF2-40B4-BE49-F238E27FC236}">
                <a16:creationId xmlns:a16="http://schemas.microsoft.com/office/drawing/2014/main" id="{9070EE66-C439-D707-8386-8380A45B539D}"/>
              </a:ext>
            </a:extLst>
          </p:cNvPr>
          <p:cNvPicPr>
            <a:picLocks noChangeAspect="1"/>
          </p:cNvPicPr>
          <p:nvPr/>
        </p:nvPicPr>
        <p:blipFill>
          <a:blip r:embed="rId2"/>
          <a:stretch>
            <a:fillRect/>
          </a:stretch>
        </p:blipFill>
        <p:spPr>
          <a:xfrm>
            <a:off x="279757" y="671200"/>
            <a:ext cx="10046898" cy="810754"/>
          </a:xfrm>
          <a:prstGeom prst="rect">
            <a:avLst/>
          </a:prstGeom>
        </p:spPr>
      </p:pic>
      <p:pic>
        <p:nvPicPr>
          <p:cNvPr id="8" name="Picture 7">
            <a:extLst>
              <a:ext uri="{FF2B5EF4-FFF2-40B4-BE49-F238E27FC236}">
                <a16:creationId xmlns:a16="http://schemas.microsoft.com/office/drawing/2014/main" id="{2827C06D-3C9B-D398-9B23-E6995E93803A}"/>
              </a:ext>
            </a:extLst>
          </p:cNvPr>
          <p:cNvPicPr>
            <a:picLocks noChangeAspect="1"/>
          </p:cNvPicPr>
          <p:nvPr/>
        </p:nvPicPr>
        <p:blipFill>
          <a:blip r:embed="rId3"/>
          <a:stretch>
            <a:fillRect/>
          </a:stretch>
        </p:blipFill>
        <p:spPr>
          <a:xfrm>
            <a:off x="279757" y="1798122"/>
            <a:ext cx="10002930" cy="3912321"/>
          </a:xfrm>
          <a:prstGeom prst="rect">
            <a:avLst/>
          </a:prstGeom>
        </p:spPr>
      </p:pic>
    </p:spTree>
    <p:extLst>
      <p:ext uri="{BB962C8B-B14F-4D97-AF65-F5344CB8AC3E}">
        <p14:creationId xmlns:p14="http://schemas.microsoft.com/office/powerpoint/2010/main" val="341795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FF1A19-65DA-5B40-7E5A-328481BD6C98}"/>
              </a:ext>
            </a:extLst>
          </p:cNvPr>
          <p:cNvPicPr>
            <a:picLocks noChangeAspect="1"/>
          </p:cNvPicPr>
          <p:nvPr/>
        </p:nvPicPr>
        <p:blipFill>
          <a:blip r:embed="rId2"/>
          <a:stretch>
            <a:fillRect/>
          </a:stretch>
        </p:blipFill>
        <p:spPr>
          <a:xfrm>
            <a:off x="418471" y="1552754"/>
            <a:ext cx="4670691" cy="3899140"/>
          </a:xfrm>
          <a:prstGeom prst="rect">
            <a:avLst/>
          </a:prstGeom>
        </p:spPr>
      </p:pic>
      <p:sp>
        <p:nvSpPr>
          <p:cNvPr id="4" name="TextBox 3">
            <a:extLst>
              <a:ext uri="{FF2B5EF4-FFF2-40B4-BE49-F238E27FC236}">
                <a16:creationId xmlns:a16="http://schemas.microsoft.com/office/drawing/2014/main" id="{BF8B68BA-7A17-C864-424F-6D5890B8D1B9}"/>
              </a:ext>
            </a:extLst>
          </p:cNvPr>
          <p:cNvSpPr txBox="1"/>
          <p:nvPr/>
        </p:nvSpPr>
        <p:spPr>
          <a:xfrm>
            <a:off x="279757" y="310107"/>
            <a:ext cx="8586159" cy="646331"/>
          </a:xfrm>
          <a:prstGeom prst="rect">
            <a:avLst/>
          </a:prstGeom>
          <a:noFill/>
        </p:spPr>
        <p:txBody>
          <a:bodyPr wrap="square" rtlCol="0">
            <a:spAutoFit/>
          </a:bodyPr>
          <a:lstStyle/>
          <a:p>
            <a:r>
              <a:rPr lang="en-SG" dirty="0"/>
              <a:t>4.1 . Transforming datasets and introduce variations – First variant (Visualisation)</a:t>
            </a:r>
          </a:p>
          <a:p>
            <a:r>
              <a:rPr lang="en-SG" dirty="0"/>
              <a:t>	</a:t>
            </a:r>
          </a:p>
        </p:txBody>
      </p:sp>
      <p:pic>
        <p:nvPicPr>
          <p:cNvPr id="6" name="Picture 5">
            <a:extLst>
              <a:ext uri="{FF2B5EF4-FFF2-40B4-BE49-F238E27FC236}">
                <a16:creationId xmlns:a16="http://schemas.microsoft.com/office/drawing/2014/main" id="{31336ABF-A661-591D-03B4-61ACC0C8E330}"/>
              </a:ext>
            </a:extLst>
          </p:cNvPr>
          <p:cNvPicPr>
            <a:picLocks noChangeAspect="1"/>
          </p:cNvPicPr>
          <p:nvPr/>
        </p:nvPicPr>
        <p:blipFill>
          <a:blip r:embed="rId3"/>
          <a:stretch>
            <a:fillRect/>
          </a:stretch>
        </p:blipFill>
        <p:spPr>
          <a:xfrm>
            <a:off x="6564641" y="956438"/>
            <a:ext cx="5092229" cy="4094671"/>
          </a:xfrm>
          <a:prstGeom prst="rect">
            <a:avLst/>
          </a:prstGeom>
        </p:spPr>
      </p:pic>
      <p:sp>
        <p:nvSpPr>
          <p:cNvPr id="7" name="TextBox 6">
            <a:extLst>
              <a:ext uri="{FF2B5EF4-FFF2-40B4-BE49-F238E27FC236}">
                <a16:creationId xmlns:a16="http://schemas.microsoft.com/office/drawing/2014/main" id="{C6C8B4B9-3444-1C57-D3A6-407D9A3E922C}"/>
              </a:ext>
            </a:extLst>
          </p:cNvPr>
          <p:cNvSpPr txBox="1"/>
          <p:nvPr/>
        </p:nvSpPr>
        <p:spPr>
          <a:xfrm>
            <a:off x="6489879" y="5221062"/>
            <a:ext cx="1980029" cy="230832"/>
          </a:xfrm>
          <a:prstGeom prst="rect">
            <a:avLst/>
          </a:prstGeom>
          <a:noFill/>
        </p:spPr>
        <p:txBody>
          <a:bodyPr wrap="none" rtlCol="0">
            <a:spAutoFit/>
          </a:bodyPr>
          <a:lstStyle/>
          <a:p>
            <a:r>
              <a:rPr lang="en-SG" sz="900" dirty="0"/>
              <a:t>Category do not show much variation</a:t>
            </a:r>
          </a:p>
        </p:txBody>
      </p:sp>
    </p:spTree>
    <p:extLst>
      <p:ext uri="{BB962C8B-B14F-4D97-AF65-F5344CB8AC3E}">
        <p14:creationId xmlns:p14="http://schemas.microsoft.com/office/powerpoint/2010/main" val="370871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A2927-2501-03B3-D405-4524B520996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9938026-78DC-DF63-4FEA-B4403F249EE6}"/>
              </a:ext>
            </a:extLst>
          </p:cNvPr>
          <p:cNvSpPr txBox="1"/>
          <p:nvPr/>
        </p:nvSpPr>
        <p:spPr>
          <a:xfrm>
            <a:off x="279757" y="310107"/>
            <a:ext cx="8586159" cy="646331"/>
          </a:xfrm>
          <a:prstGeom prst="rect">
            <a:avLst/>
          </a:prstGeom>
          <a:noFill/>
        </p:spPr>
        <p:txBody>
          <a:bodyPr wrap="square" rtlCol="0">
            <a:spAutoFit/>
          </a:bodyPr>
          <a:lstStyle/>
          <a:p>
            <a:r>
              <a:rPr lang="en-SG" dirty="0"/>
              <a:t>4.1 . Transforming datasets and introduce variations – First variant (Statistical summary)</a:t>
            </a:r>
          </a:p>
          <a:p>
            <a:r>
              <a:rPr lang="en-SG" dirty="0"/>
              <a:t>	</a:t>
            </a:r>
          </a:p>
        </p:txBody>
      </p:sp>
      <p:sp>
        <p:nvSpPr>
          <p:cNvPr id="7" name="TextBox 6">
            <a:extLst>
              <a:ext uri="{FF2B5EF4-FFF2-40B4-BE49-F238E27FC236}">
                <a16:creationId xmlns:a16="http://schemas.microsoft.com/office/drawing/2014/main" id="{73123C40-6FA0-C607-7F68-A13A2A0BAA6D}"/>
              </a:ext>
            </a:extLst>
          </p:cNvPr>
          <p:cNvSpPr txBox="1"/>
          <p:nvPr/>
        </p:nvSpPr>
        <p:spPr>
          <a:xfrm>
            <a:off x="6489879" y="5221062"/>
            <a:ext cx="1980029" cy="230832"/>
          </a:xfrm>
          <a:prstGeom prst="rect">
            <a:avLst/>
          </a:prstGeom>
          <a:noFill/>
        </p:spPr>
        <p:txBody>
          <a:bodyPr wrap="none" rtlCol="0">
            <a:spAutoFit/>
          </a:bodyPr>
          <a:lstStyle/>
          <a:p>
            <a:r>
              <a:rPr lang="en-SG" sz="900" dirty="0"/>
              <a:t>Category do not show much variation</a:t>
            </a:r>
          </a:p>
        </p:txBody>
      </p:sp>
      <p:pic>
        <p:nvPicPr>
          <p:cNvPr id="5" name="Picture 4">
            <a:extLst>
              <a:ext uri="{FF2B5EF4-FFF2-40B4-BE49-F238E27FC236}">
                <a16:creationId xmlns:a16="http://schemas.microsoft.com/office/drawing/2014/main" id="{1CC313ED-2F23-69EC-6044-59F9A25CE042}"/>
              </a:ext>
            </a:extLst>
          </p:cNvPr>
          <p:cNvPicPr>
            <a:picLocks noChangeAspect="1"/>
          </p:cNvPicPr>
          <p:nvPr/>
        </p:nvPicPr>
        <p:blipFill>
          <a:blip r:embed="rId2"/>
          <a:stretch>
            <a:fillRect/>
          </a:stretch>
        </p:blipFill>
        <p:spPr>
          <a:xfrm>
            <a:off x="5022565" y="852021"/>
            <a:ext cx="6581738" cy="4760902"/>
          </a:xfrm>
          <a:prstGeom prst="rect">
            <a:avLst/>
          </a:prstGeom>
        </p:spPr>
      </p:pic>
      <p:pic>
        <p:nvPicPr>
          <p:cNvPr id="9" name="Picture 8">
            <a:extLst>
              <a:ext uri="{FF2B5EF4-FFF2-40B4-BE49-F238E27FC236}">
                <a16:creationId xmlns:a16="http://schemas.microsoft.com/office/drawing/2014/main" id="{D84422B7-7537-0F6C-F659-A0A94C6DBFF9}"/>
              </a:ext>
            </a:extLst>
          </p:cNvPr>
          <p:cNvPicPr>
            <a:picLocks noChangeAspect="1"/>
          </p:cNvPicPr>
          <p:nvPr/>
        </p:nvPicPr>
        <p:blipFill>
          <a:blip r:embed="rId3"/>
          <a:stretch>
            <a:fillRect/>
          </a:stretch>
        </p:blipFill>
        <p:spPr>
          <a:xfrm>
            <a:off x="373168" y="1913308"/>
            <a:ext cx="3840118" cy="3031383"/>
          </a:xfrm>
          <a:prstGeom prst="rect">
            <a:avLst/>
          </a:prstGeom>
        </p:spPr>
      </p:pic>
      <p:sp>
        <p:nvSpPr>
          <p:cNvPr id="10" name="TextBox 9">
            <a:extLst>
              <a:ext uri="{FF2B5EF4-FFF2-40B4-BE49-F238E27FC236}">
                <a16:creationId xmlns:a16="http://schemas.microsoft.com/office/drawing/2014/main" id="{572CDAB9-6E70-8502-834E-DEFAE1DEE496}"/>
              </a:ext>
            </a:extLst>
          </p:cNvPr>
          <p:cNvSpPr txBox="1"/>
          <p:nvPr/>
        </p:nvSpPr>
        <p:spPr>
          <a:xfrm>
            <a:off x="279757" y="1593011"/>
            <a:ext cx="869149" cy="230832"/>
          </a:xfrm>
          <a:prstGeom prst="rect">
            <a:avLst/>
          </a:prstGeom>
          <a:noFill/>
        </p:spPr>
        <p:txBody>
          <a:bodyPr wrap="none" rtlCol="0">
            <a:spAutoFit/>
          </a:bodyPr>
          <a:lstStyle/>
          <a:p>
            <a:r>
              <a:rPr lang="en-SG" sz="900" dirty="0"/>
              <a:t>Synthetic Data</a:t>
            </a:r>
          </a:p>
        </p:txBody>
      </p:sp>
    </p:spTree>
    <p:extLst>
      <p:ext uri="{BB962C8B-B14F-4D97-AF65-F5344CB8AC3E}">
        <p14:creationId xmlns:p14="http://schemas.microsoft.com/office/powerpoint/2010/main" val="3688843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F2A1D-D51E-56C0-81B3-C4F9535D80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8FA4982-7C53-A92B-BC99-34DDCBA33991}"/>
              </a:ext>
            </a:extLst>
          </p:cNvPr>
          <p:cNvSpPr txBox="1"/>
          <p:nvPr/>
        </p:nvSpPr>
        <p:spPr>
          <a:xfrm>
            <a:off x="279757" y="310107"/>
            <a:ext cx="8586159" cy="646331"/>
          </a:xfrm>
          <a:prstGeom prst="rect">
            <a:avLst/>
          </a:prstGeom>
          <a:noFill/>
        </p:spPr>
        <p:txBody>
          <a:bodyPr wrap="square" rtlCol="0">
            <a:spAutoFit/>
          </a:bodyPr>
          <a:lstStyle/>
          <a:p>
            <a:r>
              <a:rPr lang="en-SG" dirty="0"/>
              <a:t>4.2 . Transforming datasets and introduce variations – Second variant</a:t>
            </a:r>
          </a:p>
          <a:p>
            <a:r>
              <a:rPr lang="en-SG" dirty="0"/>
              <a:t>	</a:t>
            </a:r>
          </a:p>
        </p:txBody>
      </p:sp>
      <p:pic>
        <p:nvPicPr>
          <p:cNvPr id="4" name="Picture 3">
            <a:extLst>
              <a:ext uri="{FF2B5EF4-FFF2-40B4-BE49-F238E27FC236}">
                <a16:creationId xmlns:a16="http://schemas.microsoft.com/office/drawing/2014/main" id="{8198BD30-0D65-849C-7200-5E9FECE43730}"/>
              </a:ext>
            </a:extLst>
          </p:cNvPr>
          <p:cNvPicPr>
            <a:picLocks noChangeAspect="1"/>
          </p:cNvPicPr>
          <p:nvPr/>
        </p:nvPicPr>
        <p:blipFill>
          <a:blip r:embed="rId2"/>
          <a:stretch>
            <a:fillRect/>
          </a:stretch>
        </p:blipFill>
        <p:spPr>
          <a:xfrm>
            <a:off x="279757" y="694527"/>
            <a:ext cx="10002930" cy="786799"/>
          </a:xfrm>
          <a:prstGeom prst="rect">
            <a:avLst/>
          </a:prstGeom>
        </p:spPr>
      </p:pic>
      <p:pic>
        <p:nvPicPr>
          <p:cNvPr id="7" name="Picture 6">
            <a:extLst>
              <a:ext uri="{FF2B5EF4-FFF2-40B4-BE49-F238E27FC236}">
                <a16:creationId xmlns:a16="http://schemas.microsoft.com/office/drawing/2014/main" id="{D64219A1-FE9A-7FBF-0A41-36440BF65B86}"/>
              </a:ext>
            </a:extLst>
          </p:cNvPr>
          <p:cNvPicPr>
            <a:picLocks noChangeAspect="1"/>
          </p:cNvPicPr>
          <p:nvPr/>
        </p:nvPicPr>
        <p:blipFill>
          <a:blip r:embed="rId3"/>
          <a:stretch>
            <a:fillRect/>
          </a:stretch>
        </p:blipFill>
        <p:spPr>
          <a:xfrm>
            <a:off x="279757" y="1757694"/>
            <a:ext cx="10002930" cy="3582317"/>
          </a:xfrm>
          <a:prstGeom prst="rect">
            <a:avLst/>
          </a:prstGeom>
        </p:spPr>
      </p:pic>
    </p:spTree>
    <p:extLst>
      <p:ext uri="{BB962C8B-B14F-4D97-AF65-F5344CB8AC3E}">
        <p14:creationId xmlns:p14="http://schemas.microsoft.com/office/powerpoint/2010/main" val="3898490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4062B-DB79-698E-60D1-D3BF5A9426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3A9736C-06AC-B135-3BAE-BAAED2988209}"/>
              </a:ext>
            </a:extLst>
          </p:cNvPr>
          <p:cNvSpPr txBox="1"/>
          <p:nvPr/>
        </p:nvSpPr>
        <p:spPr>
          <a:xfrm>
            <a:off x="279757" y="310107"/>
            <a:ext cx="8586159" cy="646331"/>
          </a:xfrm>
          <a:prstGeom prst="rect">
            <a:avLst/>
          </a:prstGeom>
          <a:noFill/>
        </p:spPr>
        <p:txBody>
          <a:bodyPr wrap="square" rtlCol="0">
            <a:spAutoFit/>
          </a:bodyPr>
          <a:lstStyle/>
          <a:p>
            <a:r>
              <a:rPr lang="en-SG" dirty="0"/>
              <a:t>4.2 . Transforming datasets and introduce variations – Second variant (Visualisation)</a:t>
            </a:r>
          </a:p>
          <a:p>
            <a:r>
              <a:rPr lang="en-SG" dirty="0"/>
              <a:t>	</a:t>
            </a:r>
          </a:p>
        </p:txBody>
      </p:sp>
      <p:pic>
        <p:nvPicPr>
          <p:cNvPr id="5" name="Picture 4">
            <a:extLst>
              <a:ext uri="{FF2B5EF4-FFF2-40B4-BE49-F238E27FC236}">
                <a16:creationId xmlns:a16="http://schemas.microsoft.com/office/drawing/2014/main" id="{C9ED1B9C-380C-8F4C-5467-7238F46CC3CE}"/>
              </a:ext>
            </a:extLst>
          </p:cNvPr>
          <p:cNvPicPr>
            <a:picLocks noChangeAspect="1"/>
          </p:cNvPicPr>
          <p:nvPr/>
        </p:nvPicPr>
        <p:blipFill>
          <a:blip r:embed="rId2"/>
          <a:stretch>
            <a:fillRect/>
          </a:stretch>
        </p:blipFill>
        <p:spPr>
          <a:xfrm>
            <a:off x="425036" y="1448794"/>
            <a:ext cx="4739177" cy="4106617"/>
          </a:xfrm>
          <a:prstGeom prst="rect">
            <a:avLst/>
          </a:prstGeom>
        </p:spPr>
      </p:pic>
      <p:pic>
        <p:nvPicPr>
          <p:cNvPr id="9" name="Picture 8">
            <a:extLst>
              <a:ext uri="{FF2B5EF4-FFF2-40B4-BE49-F238E27FC236}">
                <a16:creationId xmlns:a16="http://schemas.microsoft.com/office/drawing/2014/main" id="{641D0FD5-8FE5-32DE-041C-362860D56FBC}"/>
              </a:ext>
            </a:extLst>
          </p:cNvPr>
          <p:cNvPicPr>
            <a:picLocks noChangeAspect="1"/>
          </p:cNvPicPr>
          <p:nvPr/>
        </p:nvPicPr>
        <p:blipFill>
          <a:blip r:embed="rId3"/>
          <a:stretch>
            <a:fillRect/>
          </a:stretch>
        </p:blipFill>
        <p:spPr>
          <a:xfrm>
            <a:off x="5926344" y="828136"/>
            <a:ext cx="6026129" cy="4727275"/>
          </a:xfrm>
          <a:prstGeom prst="rect">
            <a:avLst/>
          </a:prstGeom>
        </p:spPr>
      </p:pic>
    </p:spTree>
    <p:extLst>
      <p:ext uri="{BB962C8B-B14F-4D97-AF65-F5344CB8AC3E}">
        <p14:creationId xmlns:p14="http://schemas.microsoft.com/office/powerpoint/2010/main" val="75241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FFF4C-C545-CF60-F40D-66DDF64048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FB8A48F-8F48-A7BD-CADF-2F12FBCDBCF5}"/>
              </a:ext>
            </a:extLst>
          </p:cNvPr>
          <p:cNvSpPr txBox="1"/>
          <p:nvPr/>
        </p:nvSpPr>
        <p:spPr>
          <a:xfrm>
            <a:off x="279757" y="310107"/>
            <a:ext cx="8586159" cy="646331"/>
          </a:xfrm>
          <a:prstGeom prst="rect">
            <a:avLst/>
          </a:prstGeom>
          <a:noFill/>
        </p:spPr>
        <p:txBody>
          <a:bodyPr wrap="square" rtlCol="0">
            <a:spAutoFit/>
          </a:bodyPr>
          <a:lstStyle/>
          <a:p>
            <a:r>
              <a:rPr lang="en-SG" dirty="0"/>
              <a:t>4.2 . Transforming datasets and introduce variations – Second variant (Statistical summary)</a:t>
            </a:r>
          </a:p>
          <a:p>
            <a:r>
              <a:rPr lang="en-SG" dirty="0"/>
              <a:t>	</a:t>
            </a:r>
          </a:p>
        </p:txBody>
      </p:sp>
      <p:sp>
        <p:nvSpPr>
          <p:cNvPr id="7" name="TextBox 6">
            <a:extLst>
              <a:ext uri="{FF2B5EF4-FFF2-40B4-BE49-F238E27FC236}">
                <a16:creationId xmlns:a16="http://schemas.microsoft.com/office/drawing/2014/main" id="{10E9442F-06B7-37BD-9F63-8748C568DFF4}"/>
              </a:ext>
            </a:extLst>
          </p:cNvPr>
          <p:cNvSpPr txBox="1"/>
          <p:nvPr/>
        </p:nvSpPr>
        <p:spPr>
          <a:xfrm>
            <a:off x="6489879" y="5221062"/>
            <a:ext cx="1980029" cy="230832"/>
          </a:xfrm>
          <a:prstGeom prst="rect">
            <a:avLst/>
          </a:prstGeom>
          <a:noFill/>
        </p:spPr>
        <p:txBody>
          <a:bodyPr wrap="none" rtlCol="0">
            <a:spAutoFit/>
          </a:bodyPr>
          <a:lstStyle/>
          <a:p>
            <a:r>
              <a:rPr lang="en-SG" sz="900" dirty="0"/>
              <a:t>Category do not show much variation</a:t>
            </a:r>
          </a:p>
        </p:txBody>
      </p:sp>
      <p:pic>
        <p:nvPicPr>
          <p:cNvPr id="9" name="Picture 8">
            <a:extLst>
              <a:ext uri="{FF2B5EF4-FFF2-40B4-BE49-F238E27FC236}">
                <a16:creationId xmlns:a16="http://schemas.microsoft.com/office/drawing/2014/main" id="{FD331077-0576-6ADF-B459-5EB2A15716BF}"/>
              </a:ext>
            </a:extLst>
          </p:cNvPr>
          <p:cNvPicPr>
            <a:picLocks noChangeAspect="1"/>
          </p:cNvPicPr>
          <p:nvPr/>
        </p:nvPicPr>
        <p:blipFill>
          <a:blip r:embed="rId2"/>
          <a:stretch>
            <a:fillRect/>
          </a:stretch>
        </p:blipFill>
        <p:spPr>
          <a:xfrm>
            <a:off x="373168" y="1913308"/>
            <a:ext cx="3840118" cy="3031383"/>
          </a:xfrm>
          <a:prstGeom prst="rect">
            <a:avLst/>
          </a:prstGeom>
        </p:spPr>
      </p:pic>
      <p:sp>
        <p:nvSpPr>
          <p:cNvPr id="10" name="TextBox 9">
            <a:extLst>
              <a:ext uri="{FF2B5EF4-FFF2-40B4-BE49-F238E27FC236}">
                <a16:creationId xmlns:a16="http://schemas.microsoft.com/office/drawing/2014/main" id="{28378F37-68D1-A5DC-5559-77041A6EDB34}"/>
              </a:ext>
            </a:extLst>
          </p:cNvPr>
          <p:cNvSpPr txBox="1"/>
          <p:nvPr/>
        </p:nvSpPr>
        <p:spPr>
          <a:xfrm>
            <a:off x="279757" y="1593011"/>
            <a:ext cx="869149" cy="230832"/>
          </a:xfrm>
          <a:prstGeom prst="rect">
            <a:avLst/>
          </a:prstGeom>
          <a:noFill/>
        </p:spPr>
        <p:txBody>
          <a:bodyPr wrap="none" rtlCol="0">
            <a:spAutoFit/>
          </a:bodyPr>
          <a:lstStyle/>
          <a:p>
            <a:r>
              <a:rPr lang="en-SG" sz="900" dirty="0"/>
              <a:t>Synthetic Data</a:t>
            </a:r>
          </a:p>
        </p:txBody>
      </p:sp>
      <p:pic>
        <p:nvPicPr>
          <p:cNvPr id="3" name="Picture 2">
            <a:extLst>
              <a:ext uri="{FF2B5EF4-FFF2-40B4-BE49-F238E27FC236}">
                <a16:creationId xmlns:a16="http://schemas.microsoft.com/office/drawing/2014/main" id="{E7D42807-5767-0FF4-53E2-D243F9073F19}"/>
              </a:ext>
            </a:extLst>
          </p:cNvPr>
          <p:cNvPicPr>
            <a:picLocks noChangeAspect="1"/>
          </p:cNvPicPr>
          <p:nvPr/>
        </p:nvPicPr>
        <p:blipFill>
          <a:blip r:embed="rId3"/>
          <a:stretch>
            <a:fillRect/>
          </a:stretch>
        </p:blipFill>
        <p:spPr>
          <a:xfrm>
            <a:off x="4878131" y="809017"/>
            <a:ext cx="6668431" cy="4848902"/>
          </a:xfrm>
          <a:prstGeom prst="rect">
            <a:avLst/>
          </a:prstGeom>
        </p:spPr>
      </p:pic>
    </p:spTree>
    <p:extLst>
      <p:ext uri="{BB962C8B-B14F-4D97-AF65-F5344CB8AC3E}">
        <p14:creationId xmlns:p14="http://schemas.microsoft.com/office/powerpoint/2010/main" val="305514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179F3-A162-0571-FC96-F46562FC9C9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6B99BE-20AA-7490-1FA5-E50138285AA2}"/>
              </a:ext>
            </a:extLst>
          </p:cNvPr>
          <p:cNvSpPr txBox="1"/>
          <p:nvPr/>
        </p:nvSpPr>
        <p:spPr>
          <a:xfrm>
            <a:off x="279757" y="310107"/>
            <a:ext cx="8586159" cy="646331"/>
          </a:xfrm>
          <a:prstGeom prst="rect">
            <a:avLst/>
          </a:prstGeom>
          <a:noFill/>
        </p:spPr>
        <p:txBody>
          <a:bodyPr wrap="square" rtlCol="0">
            <a:spAutoFit/>
          </a:bodyPr>
          <a:lstStyle/>
          <a:p>
            <a:r>
              <a:rPr lang="en-SG" dirty="0"/>
              <a:t>4.3 . Transforming datasets and introduce variations – Third variant</a:t>
            </a:r>
          </a:p>
          <a:p>
            <a:r>
              <a:rPr lang="en-SG" dirty="0"/>
              <a:t>	</a:t>
            </a:r>
          </a:p>
        </p:txBody>
      </p:sp>
      <p:pic>
        <p:nvPicPr>
          <p:cNvPr id="5" name="Picture 4">
            <a:extLst>
              <a:ext uri="{FF2B5EF4-FFF2-40B4-BE49-F238E27FC236}">
                <a16:creationId xmlns:a16="http://schemas.microsoft.com/office/drawing/2014/main" id="{2B64D750-6F7E-EB6B-D374-95A3DF39FA3F}"/>
              </a:ext>
            </a:extLst>
          </p:cNvPr>
          <p:cNvPicPr>
            <a:picLocks noChangeAspect="1"/>
          </p:cNvPicPr>
          <p:nvPr/>
        </p:nvPicPr>
        <p:blipFill>
          <a:blip r:embed="rId2"/>
          <a:stretch>
            <a:fillRect/>
          </a:stretch>
        </p:blipFill>
        <p:spPr>
          <a:xfrm>
            <a:off x="350808" y="633272"/>
            <a:ext cx="10834777" cy="1278484"/>
          </a:xfrm>
          <a:prstGeom prst="rect">
            <a:avLst/>
          </a:prstGeom>
        </p:spPr>
      </p:pic>
      <p:pic>
        <p:nvPicPr>
          <p:cNvPr id="8" name="Picture 7">
            <a:extLst>
              <a:ext uri="{FF2B5EF4-FFF2-40B4-BE49-F238E27FC236}">
                <a16:creationId xmlns:a16="http://schemas.microsoft.com/office/drawing/2014/main" id="{DD6AA14E-1F12-C0F2-9141-A2B117DA41A6}"/>
              </a:ext>
            </a:extLst>
          </p:cNvPr>
          <p:cNvPicPr>
            <a:picLocks noChangeAspect="1"/>
          </p:cNvPicPr>
          <p:nvPr/>
        </p:nvPicPr>
        <p:blipFill>
          <a:blip r:embed="rId3"/>
          <a:stretch>
            <a:fillRect/>
          </a:stretch>
        </p:blipFill>
        <p:spPr>
          <a:xfrm>
            <a:off x="350808" y="2020362"/>
            <a:ext cx="5823874" cy="3765087"/>
          </a:xfrm>
          <a:prstGeom prst="rect">
            <a:avLst/>
          </a:prstGeom>
        </p:spPr>
      </p:pic>
      <p:pic>
        <p:nvPicPr>
          <p:cNvPr id="10" name="Picture 9">
            <a:extLst>
              <a:ext uri="{FF2B5EF4-FFF2-40B4-BE49-F238E27FC236}">
                <a16:creationId xmlns:a16="http://schemas.microsoft.com/office/drawing/2014/main" id="{080CBB3C-14EA-7910-AAAD-5D00CD1B646A}"/>
              </a:ext>
            </a:extLst>
          </p:cNvPr>
          <p:cNvPicPr>
            <a:picLocks noChangeAspect="1"/>
          </p:cNvPicPr>
          <p:nvPr/>
        </p:nvPicPr>
        <p:blipFill>
          <a:blip r:embed="rId4"/>
          <a:stretch>
            <a:fillRect/>
          </a:stretch>
        </p:blipFill>
        <p:spPr>
          <a:xfrm>
            <a:off x="6550325" y="2841393"/>
            <a:ext cx="5049328" cy="1639487"/>
          </a:xfrm>
          <a:prstGeom prst="rect">
            <a:avLst/>
          </a:prstGeom>
        </p:spPr>
      </p:pic>
    </p:spTree>
    <p:extLst>
      <p:ext uri="{BB962C8B-B14F-4D97-AF65-F5344CB8AC3E}">
        <p14:creationId xmlns:p14="http://schemas.microsoft.com/office/powerpoint/2010/main" val="4048083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E0574E-F3F4-B15F-DE60-C06402B39D89}"/>
              </a:ext>
            </a:extLst>
          </p:cNvPr>
          <p:cNvPicPr>
            <a:picLocks noChangeAspect="1"/>
          </p:cNvPicPr>
          <p:nvPr/>
        </p:nvPicPr>
        <p:blipFill>
          <a:blip r:embed="rId2"/>
          <a:stretch>
            <a:fillRect/>
          </a:stretch>
        </p:blipFill>
        <p:spPr>
          <a:xfrm>
            <a:off x="1442236" y="391462"/>
            <a:ext cx="8350370" cy="4672906"/>
          </a:xfrm>
          <a:prstGeom prst="rect">
            <a:avLst/>
          </a:prstGeom>
        </p:spPr>
      </p:pic>
      <p:sp>
        <p:nvSpPr>
          <p:cNvPr id="6" name="TextBox 5">
            <a:extLst>
              <a:ext uri="{FF2B5EF4-FFF2-40B4-BE49-F238E27FC236}">
                <a16:creationId xmlns:a16="http://schemas.microsoft.com/office/drawing/2014/main" id="{30EA0F22-F011-B9F4-A86E-53065D27B1BF}"/>
              </a:ext>
            </a:extLst>
          </p:cNvPr>
          <p:cNvSpPr txBox="1"/>
          <p:nvPr/>
        </p:nvSpPr>
        <p:spPr>
          <a:xfrm>
            <a:off x="1414732" y="5239109"/>
            <a:ext cx="4202689" cy="369332"/>
          </a:xfrm>
          <a:prstGeom prst="rect">
            <a:avLst/>
          </a:prstGeom>
          <a:noFill/>
        </p:spPr>
        <p:txBody>
          <a:bodyPr wrap="none" rtlCol="0">
            <a:spAutoFit/>
          </a:bodyPr>
          <a:lstStyle/>
          <a:p>
            <a:r>
              <a:rPr lang="en-SG" dirty="0">
                <a:solidFill>
                  <a:srgbClr val="002060"/>
                </a:solidFill>
                <a:hlinkClick r:id="rId3">
                  <a:extLst>
                    <a:ext uri="{A12FA001-AC4F-418D-AE19-62706E023703}">
                      <ahyp:hlinkClr xmlns:ahyp="http://schemas.microsoft.com/office/drawing/2018/hyperlinkcolor" val="tx"/>
                    </a:ext>
                  </a:extLst>
                </a:hlinkClick>
              </a:rPr>
              <a:t>Niaz Shamsudeen ACMA,CGMA | LinkedIn</a:t>
            </a:r>
            <a:endParaRPr lang="en-SG" dirty="0">
              <a:solidFill>
                <a:srgbClr val="002060"/>
              </a:solidFill>
            </a:endParaRPr>
          </a:p>
        </p:txBody>
      </p:sp>
    </p:spTree>
    <p:extLst>
      <p:ext uri="{BB962C8B-B14F-4D97-AF65-F5344CB8AC3E}">
        <p14:creationId xmlns:p14="http://schemas.microsoft.com/office/powerpoint/2010/main" val="301899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6599C-9421-9A9B-10CB-E141D86F4CD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280F7ED-875F-8F5A-10A7-C196E23EDE5C}"/>
              </a:ext>
            </a:extLst>
          </p:cNvPr>
          <p:cNvSpPr txBox="1"/>
          <p:nvPr/>
        </p:nvSpPr>
        <p:spPr>
          <a:xfrm>
            <a:off x="279757" y="310107"/>
            <a:ext cx="8586159" cy="646331"/>
          </a:xfrm>
          <a:prstGeom prst="rect">
            <a:avLst/>
          </a:prstGeom>
          <a:noFill/>
        </p:spPr>
        <p:txBody>
          <a:bodyPr wrap="square" rtlCol="0">
            <a:spAutoFit/>
          </a:bodyPr>
          <a:lstStyle/>
          <a:p>
            <a:r>
              <a:rPr lang="en-SG" dirty="0"/>
              <a:t>4.3 . Transforming datasets and introduce variations – Third variant (Visualisation)</a:t>
            </a:r>
          </a:p>
          <a:p>
            <a:r>
              <a:rPr lang="en-SG" dirty="0"/>
              <a:t>	</a:t>
            </a:r>
          </a:p>
        </p:txBody>
      </p:sp>
      <p:pic>
        <p:nvPicPr>
          <p:cNvPr id="3" name="Picture 2">
            <a:extLst>
              <a:ext uri="{FF2B5EF4-FFF2-40B4-BE49-F238E27FC236}">
                <a16:creationId xmlns:a16="http://schemas.microsoft.com/office/drawing/2014/main" id="{E5608D7E-2F64-ABFD-A6EE-D6268AB8584B}"/>
              </a:ext>
            </a:extLst>
          </p:cNvPr>
          <p:cNvPicPr>
            <a:picLocks noChangeAspect="1"/>
          </p:cNvPicPr>
          <p:nvPr/>
        </p:nvPicPr>
        <p:blipFill>
          <a:blip r:embed="rId2"/>
          <a:stretch>
            <a:fillRect/>
          </a:stretch>
        </p:blipFill>
        <p:spPr>
          <a:xfrm>
            <a:off x="383300" y="1253705"/>
            <a:ext cx="4433653" cy="3824378"/>
          </a:xfrm>
          <a:prstGeom prst="rect">
            <a:avLst/>
          </a:prstGeom>
        </p:spPr>
      </p:pic>
      <p:pic>
        <p:nvPicPr>
          <p:cNvPr id="7" name="Picture 6">
            <a:extLst>
              <a:ext uri="{FF2B5EF4-FFF2-40B4-BE49-F238E27FC236}">
                <a16:creationId xmlns:a16="http://schemas.microsoft.com/office/drawing/2014/main" id="{7101BD06-F5C0-B4B4-6DA1-12BA97D6E7A1}"/>
              </a:ext>
            </a:extLst>
          </p:cNvPr>
          <p:cNvPicPr>
            <a:picLocks noChangeAspect="1"/>
          </p:cNvPicPr>
          <p:nvPr/>
        </p:nvPicPr>
        <p:blipFill>
          <a:blip r:embed="rId3"/>
          <a:stretch>
            <a:fillRect/>
          </a:stretch>
        </p:blipFill>
        <p:spPr>
          <a:xfrm>
            <a:off x="5823368" y="1027446"/>
            <a:ext cx="5488737" cy="4498749"/>
          </a:xfrm>
          <a:prstGeom prst="rect">
            <a:avLst/>
          </a:prstGeom>
        </p:spPr>
      </p:pic>
    </p:spTree>
    <p:extLst>
      <p:ext uri="{BB962C8B-B14F-4D97-AF65-F5344CB8AC3E}">
        <p14:creationId xmlns:p14="http://schemas.microsoft.com/office/powerpoint/2010/main" val="244661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94BD87-6264-E465-FEDF-51767D3C04C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432FD93-FA2D-C101-D598-91A7F1E2C2C7}"/>
              </a:ext>
            </a:extLst>
          </p:cNvPr>
          <p:cNvSpPr txBox="1"/>
          <p:nvPr/>
        </p:nvSpPr>
        <p:spPr>
          <a:xfrm>
            <a:off x="279757" y="310107"/>
            <a:ext cx="8586159" cy="646331"/>
          </a:xfrm>
          <a:prstGeom prst="rect">
            <a:avLst/>
          </a:prstGeom>
          <a:noFill/>
        </p:spPr>
        <p:txBody>
          <a:bodyPr wrap="square" rtlCol="0">
            <a:spAutoFit/>
          </a:bodyPr>
          <a:lstStyle/>
          <a:p>
            <a:r>
              <a:rPr lang="en-SG" dirty="0"/>
              <a:t>4.3 . Transforming datasets and introduce variations – Third variant (Statistical summary)</a:t>
            </a:r>
          </a:p>
          <a:p>
            <a:r>
              <a:rPr lang="en-SG" dirty="0"/>
              <a:t>	</a:t>
            </a:r>
          </a:p>
        </p:txBody>
      </p:sp>
      <p:pic>
        <p:nvPicPr>
          <p:cNvPr id="9" name="Picture 8">
            <a:extLst>
              <a:ext uri="{FF2B5EF4-FFF2-40B4-BE49-F238E27FC236}">
                <a16:creationId xmlns:a16="http://schemas.microsoft.com/office/drawing/2014/main" id="{80ED7722-70A4-A883-87A5-7095B1F7E12F}"/>
              </a:ext>
            </a:extLst>
          </p:cNvPr>
          <p:cNvPicPr>
            <a:picLocks noChangeAspect="1"/>
          </p:cNvPicPr>
          <p:nvPr/>
        </p:nvPicPr>
        <p:blipFill>
          <a:blip r:embed="rId2"/>
          <a:stretch>
            <a:fillRect/>
          </a:stretch>
        </p:blipFill>
        <p:spPr>
          <a:xfrm>
            <a:off x="373168" y="1913308"/>
            <a:ext cx="3840118" cy="3031383"/>
          </a:xfrm>
          <a:prstGeom prst="rect">
            <a:avLst/>
          </a:prstGeom>
        </p:spPr>
      </p:pic>
      <p:sp>
        <p:nvSpPr>
          <p:cNvPr id="10" name="TextBox 9">
            <a:extLst>
              <a:ext uri="{FF2B5EF4-FFF2-40B4-BE49-F238E27FC236}">
                <a16:creationId xmlns:a16="http://schemas.microsoft.com/office/drawing/2014/main" id="{C236A144-C66B-5EE4-4449-E1D351543174}"/>
              </a:ext>
            </a:extLst>
          </p:cNvPr>
          <p:cNvSpPr txBox="1"/>
          <p:nvPr/>
        </p:nvSpPr>
        <p:spPr>
          <a:xfrm>
            <a:off x="279757" y="1593011"/>
            <a:ext cx="869149" cy="230832"/>
          </a:xfrm>
          <a:prstGeom prst="rect">
            <a:avLst/>
          </a:prstGeom>
          <a:noFill/>
        </p:spPr>
        <p:txBody>
          <a:bodyPr wrap="none" rtlCol="0">
            <a:spAutoFit/>
          </a:bodyPr>
          <a:lstStyle/>
          <a:p>
            <a:r>
              <a:rPr lang="en-SG" sz="900" dirty="0"/>
              <a:t>Synthetic Data</a:t>
            </a:r>
          </a:p>
        </p:txBody>
      </p:sp>
      <p:pic>
        <p:nvPicPr>
          <p:cNvPr id="5" name="Picture 4">
            <a:extLst>
              <a:ext uri="{FF2B5EF4-FFF2-40B4-BE49-F238E27FC236}">
                <a16:creationId xmlns:a16="http://schemas.microsoft.com/office/drawing/2014/main" id="{0A7D875F-6886-2959-A2E1-7C960510ED65}"/>
              </a:ext>
            </a:extLst>
          </p:cNvPr>
          <p:cNvPicPr>
            <a:picLocks noChangeAspect="1"/>
          </p:cNvPicPr>
          <p:nvPr/>
        </p:nvPicPr>
        <p:blipFill>
          <a:blip r:embed="rId3"/>
          <a:stretch>
            <a:fillRect/>
          </a:stretch>
        </p:blipFill>
        <p:spPr>
          <a:xfrm>
            <a:off x="5052921" y="876865"/>
            <a:ext cx="6468378" cy="4782217"/>
          </a:xfrm>
          <a:prstGeom prst="rect">
            <a:avLst/>
          </a:prstGeom>
        </p:spPr>
      </p:pic>
    </p:spTree>
    <p:extLst>
      <p:ext uri="{BB962C8B-B14F-4D97-AF65-F5344CB8AC3E}">
        <p14:creationId xmlns:p14="http://schemas.microsoft.com/office/powerpoint/2010/main" val="3051163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7C7F0-FDB2-1FF0-E100-96D2C3AFCC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3BA51B-416E-261D-E2D6-37B580983EDC}"/>
              </a:ext>
            </a:extLst>
          </p:cNvPr>
          <p:cNvSpPr txBox="1"/>
          <p:nvPr/>
        </p:nvSpPr>
        <p:spPr>
          <a:xfrm>
            <a:off x="43969" y="45564"/>
            <a:ext cx="8586159" cy="646331"/>
          </a:xfrm>
          <a:prstGeom prst="rect">
            <a:avLst/>
          </a:prstGeom>
          <a:noFill/>
        </p:spPr>
        <p:txBody>
          <a:bodyPr wrap="square" rtlCol="0">
            <a:spAutoFit/>
          </a:bodyPr>
          <a:lstStyle/>
          <a:p>
            <a:r>
              <a:rPr lang="en-SG" dirty="0"/>
              <a:t>5. Exploratory Data Analysis using Transformed dataset (2</a:t>
            </a:r>
            <a:r>
              <a:rPr lang="en-SG" baseline="30000" dirty="0"/>
              <a:t>nd</a:t>
            </a:r>
            <a:r>
              <a:rPr lang="en-SG" dirty="0"/>
              <a:t> variation)……..</a:t>
            </a:r>
          </a:p>
          <a:p>
            <a:r>
              <a:rPr lang="en-SG" dirty="0"/>
              <a:t>	</a:t>
            </a:r>
          </a:p>
        </p:txBody>
      </p:sp>
      <p:pic>
        <p:nvPicPr>
          <p:cNvPr id="4" name="Picture 3">
            <a:extLst>
              <a:ext uri="{FF2B5EF4-FFF2-40B4-BE49-F238E27FC236}">
                <a16:creationId xmlns:a16="http://schemas.microsoft.com/office/drawing/2014/main" id="{308732A6-D7CB-A06A-43FB-D42F678F8822}"/>
              </a:ext>
            </a:extLst>
          </p:cNvPr>
          <p:cNvPicPr>
            <a:picLocks noChangeAspect="1"/>
          </p:cNvPicPr>
          <p:nvPr/>
        </p:nvPicPr>
        <p:blipFill>
          <a:blip r:embed="rId2"/>
          <a:stretch>
            <a:fillRect/>
          </a:stretch>
        </p:blipFill>
        <p:spPr>
          <a:xfrm>
            <a:off x="316302" y="547800"/>
            <a:ext cx="11461630" cy="5319885"/>
          </a:xfrm>
          <a:prstGeom prst="rect">
            <a:avLst/>
          </a:prstGeom>
        </p:spPr>
      </p:pic>
    </p:spTree>
    <p:extLst>
      <p:ext uri="{BB962C8B-B14F-4D97-AF65-F5344CB8AC3E}">
        <p14:creationId xmlns:p14="http://schemas.microsoft.com/office/powerpoint/2010/main" val="3238730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B1006-98BF-7FB3-4C39-323170967B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F8883E-7898-14B7-7365-5CDC1D374180}"/>
              </a:ext>
            </a:extLst>
          </p:cNvPr>
          <p:cNvSpPr txBox="1"/>
          <p:nvPr/>
        </p:nvSpPr>
        <p:spPr>
          <a:xfrm>
            <a:off x="43969" y="45564"/>
            <a:ext cx="8586159" cy="646331"/>
          </a:xfrm>
          <a:prstGeom prst="rect">
            <a:avLst/>
          </a:prstGeom>
          <a:noFill/>
        </p:spPr>
        <p:txBody>
          <a:bodyPr wrap="square" rtlCol="0">
            <a:spAutoFit/>
          </a:bodyPr>
          <a:lstStyle/>
          <a:p>
            <a:r>
              <a:rPr lang="en-SG" dirty="0"/>
              <a:t>5. …..(2) Exploratory Data Analysis using Transformed dataset (2</a:t>
            </a:r>
            <a:r>
              <a:rPr lang="en-SG" baseline="30000" dirty="0"/>
              <a:t>nd</a:t>
            </a:r>
            <a:r>
              <a:rPr lang="en-SG" dirty="0"/>
              <a:t> variation)……..</a:t>
            </a:r>
          </a:p>
          <a:p>
            <a:r>
              <a:rPr lang="en-SG" dirty="0"/>
              <a:t>	</a:t>
            </a:r>
          </a:p>
        </p:txBody>
      </p:sp>
      <p:pic>
        <p:nvPicPr>
          <p:cNvPr id="5" name="Picture 4">
            <a:extLst>
              <a:ext uri="{FF2B5EF4-FFF2-40B4-BE49-F238E27FC236}">
                <a16:creationId xmlns:a16="http://schemas.microsoft.com/office/drawing/2014/main" id="{734B06D6-896E-7083-30C9-20D38D97C236}"/>
              </a:ext>
            </a:extLst>
          </p:cNvPr>
          <p:cNvPicPr>
            <a:picLocks noChangeAspect="1"/>
          </p:cNvPicPr>
          <p:nvPr/>
        </p:nvPicPr>
        <p:blipFill>
          <a:blip r:embed="rId2"/>
          <a:stretch>
            <a:fillRect/>
          </a:stretch>
        </p:blipFill>
        <p:spPr>
          <a:xfrm>
            <a:off x="356558" y="605634"/>
            <a:ext cx="11300604" cy="5244541"/>
          </a:xfrm>
          <a:prstGeom prst="rect">
            <a:avLst/>
          </a:prstGeom>
        </p:spPr>
      </p:pic>
    </p:spTree>
    <p:extLst>
      <p:ext uri="{BB962C8B-B14F-4D97-AF65-F5344CB8AC3E}">
        <p14:creationId xmlns:p14="http://schemas.microsoft.com/office/powerpoint/2010/main" val="233844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E405E-BA4E-4BC7-4BD7-83BF336B11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9ECE80-0D81-AD36-A985-D8F03F736E1D}"/>
              </a:ext>
            </a:extLst>
          </p:cNvPr>
          <p:cNvSpPr txBox="1"/>
          <p:nvPr/>
        </p:nvSpPr>
        <p:spPr>
          <a:xfrm>
            <a:off x="43969" y="45564"/>
            <a:ext cx="8586159" cy="646331"/>
          </a:xfrm>
          <a:prstGeom prst="rect">
            <a:avLst/>
          </a:prstGeom>
          <a:noFill/>
        </p:spPr>
        <p:txBody>
          <a:bodyPr wrap="square" rtlCol="0">
            <a:spAutoFit/>
          </a:bodyPr>
          <a:lstStyle/>
          <a:p>
            <a:r>
              <a:rPr lang="en-SG" dirty="0"/>
              <a:t>5. …..(3) Exploratory Data Analysis using Transformed dataset (2</a:t>
            </a:r>
            <a:r>
              <a:rPr lang="en-SG" baseline="30000" dirty="0"/>
              <a:t>nd</a:t>
            </a:r>
            <a:r>
              <a:rPr lang="en-SG" dirty="0"/>
              <a:t> variation)……..</a:t>
            </a:r>
          </a:p>
          <a:p>
            <a:r>
              <a:rPr lang="en-SG" dirty="0"/>
              <a:t>	</a:t>
            </a:r>
          </a:p>
        </p:txBody>
      </p:sp>
      <p:pic>
        <p:nvPicPr>
          <p:cNvPr id="4" name="Picture 3">
            <a:extLst>
              <a:ext uri="{FF2B5EF4-FFF2-40B4-BE49-F238E27FC236}">
                <a16:creationId xmlns:a16="http://schemas.microsoft.com/office/drawing/2014/main" id="{16B31554-B48F-AC99-17C4-D05C77AF8948}"/>
              </a:ext>
            </a:extLst>
          </p:cNvPr>
          <p:cNvPicPr>
            <a:picLocks noChangeAspect="1"/>
          </p:cNvPicPr>
          <p:nvPr/>
        </p:nvPicPr>
        <p:blipFill>
          <a:blip r:embed="rId2"/>
          <a:stretch>
            <a:fillRect/>
          </a:stretch>
        </p:blipFill>
        <p:spPr>
          <a:xfrm>
            <a:off x="316302" y="583946"/>
            <a:ext cx="11392619" cy="5188058"/>
          </a:xfrm>
          <a:prstGeom prst="rect">
            <a:avLst/>
          </a:prstGeom>
        </p:spPr>
      </p:pic>
    </p:spTree>
    <p:extLst>
      <p:ext uri="{BB962C8B-B14F-4D97-AF65-F5344CB8AC3E}">
        <p14:creationId xmlns:p14="http://schemas.microsoft.com/office/powerpoint/2010/main" val="2670258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A0113-BD3C-FDC9-08C6-6157732EB6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0F58287-8F49-1B9B-D522-E27CD9FBAC3F}"/>
              </a:ext>
            </a:extLst>
          </p:cNvPr>
          <p:cNvSpPr txBox="1"/>
          <p:nvPr/>
        </p:nvSpPr>
        <p:spPr>
          <a:xfrm>
            <a:off x="43969" y="45564"/>
            <a:ext cx="8586159" cy="369332"/>
          </a:xfrm>
          <a:prstGeom prst="rect">
            <a:avLst/>
          </a:prstGeom>
          <a:noFill/>
        </p:spPr>
        <p:txBody>
          <a:bodyPr wrap="square" rtlCol="0">
            <a:spAutoFit/>
          </a:bodyPr>
          <a:lstStyle/>
          <a:p>
            <a:r>
              <a:rPr lang="en-SG" dirty="0"/>
              <a:t>5. …..(4) Exploratory Data Analysis using Transformed dataset (2</a:t>
            </a:r>
            <a:r>
              <a:rPr lang="en-SG" baseline="30000" dirty="0"/>
              <a:t>nd</a:t>
            </a:r>
            <a:r>
              <a:rPr lang="en-SG" dirty="0"/>
              <a:t> variation)……..</a:t>
            </a:r>
          </a:p>
        </p:txBody>
      </p:sp>
      <p:pic>
        <p:nvPicPr>
          <p:cNvPr id="5" name="Picture 4">
            <a:extLst>
              <a:ext uri="{FF2B5EF4-FFF2-40B4-BE49-F238E27FC236}">
                <a16:creationId xmlns:a16="http://schemas.microsoft.com/office/drawing/2014/main" id="{6C8C870A-F9E5-F62F-4FB4-3AAB374B1827}"/>
              </a:ext>
            </a:extLst>
          </p:cNvPr>
          <p:cNvPicPr>
            <a:picLocks noChangeAspect="1"/>
          </p:cNvPicPr>
          <p:nvPr/>
        </p:nvPicPr>
        <p:blipFill>
          <a:blip r:embed="rId2"/>
          <a:stretch>
            <a:fillRect/>
          </a:stretch>
        </p:blipFill>
        <p:spPr>
          <a:xfrm>
            <a:off x="703271" y="621102"/>
            <a:ext cx="6588944" cy="5124091"/>
          </a:xfrm>
          <a:prstGeom prst="rect">
            <a:avLst/>
          </a:prstGeom>
        </p:spPr>
      </p:pic>
      <p:sp>
        <p:nvSpPr>
          <p:cNvPr id="6" name="TextBox 5">
            <a:extLst>
              <a:ext uri="{FF2B5EF4-FFF2-40B4-BE49-F238E27FC236}">
                <a16:creationId xmlns:a16="http://schemas.microsoft.com/office/drawing/2014/main" id="{30BB64B9-5F72-B219-F988-F84EE443012A}"/>
              </a:ext>
            </a:extLst>
          </p:cNvPr>
          <p:cNvSpPr txBox="1"/>
          <p:nvPr/>
        </p:nvSpPr>
        <p:spPr>
          <a:xfrm>
            <a:off x="7785850" y="1395439"/>
            <a:ext cx="4148315" cy="461665"/>
          </a:xfrm>
          <a:prstGeom prst="rect">
            <a:avLst/>
          </a:prstGeom>
          <a:noFill/>
        </p:spPr>
        <p:txBody>
          <a:bodyPr wrap="none" rtlCol="0">
            <a:spAutoFit/>
          </a:bodyPr>
          <a:lstStyle/>
          <a:p>
            <a:r>
              <a:rPr lang="en-SG" sz="1200" dirty="0"/>
              <a:t>4 of them made only one purchase.</a:t>
            </a:r>
          </a:p>
          <a:p>
            <a:r>
              <a:rPr lang="en-SG" sz="1200" dirty="0"/>
              <a:t>As high value spenders, potential candidate for target marketing</a:t>
            </a:r>
          </a:p>
        </p:txBody>
      </p:sp>
    </p:spTree>
    <p:extLst>
      <p:ext uri="{BB962C8B-B14F-4D97-AF65-F5344CB8AC3E}">
        <p14:creationId xmlns:p14="http://schemas.microsoft.com/office/powerpoint/2010/main" val="163373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4C4CD-F8F6-F83C-79FE-0A856A66953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5C85F1-55E0-0D8B-98D1-C414BD99F4D4}"/>
              </a:ext>
            </a:extLst>
          </p:cNvPr>
          <p:cNvSpPr txBox="1"/>
          <p:nvPr/>
        </p:nvSpPr>
        <p:spPr>
          <a:xfrm>
            <a:off x="1196196" y="1196196"/>
            <a:ext cx="8586159" cy="646331"/>
          </a:xfrm>
          <a:prstGeom prst="rect">
            <a:avLst/>
          </a:prstGeom>
          <a:noFill/>
        </p:spPr>
        <p:txBody>
          <a:bodyPr wrap="square" rtlCol="0">
            <a:spAutoFit/>
          </a:bodyPr>
          <a:lstStyle/>
          <a:p>
            <a:r>
              <a:rPr lang="en-SG" dirty="0"/>
              <a:t>Conclusion:</a:t>
            </a:r>
          </a:p>
          <a:p>
            <a:r>
              <a:rPr lang="en-SG" dirty="0"/>
              <a:t>	</a:t>
            </a:r>
          </a:p>
        </p:txBody>
      </p:sp>
      <p:sp>
        <p:nvSpPr>
          <p:cNvPr id="3" name="TextBox 2">
            <a:extLst>
              <a:ext uri="{FF2B5EF4-FFF2-40B4-BE49-F238E27FC236}">
                <a16:creationId xmlns:a16="http://schemas.microsoft.com/office/drawing/2014/main" id="{862BDF78-906F-7ED6-FEF8-6A66FFA8C4EB}"/>
              </a:ext>
            </a:extLst>
          </p:cNvPr>
          <p:cNvSpPr txBox="1"/>
          <p:nvPr/>
        </p:nvSpPr>
        <p:spPr>
          <a:xfrm>
            <a:off x="1575759" y="2035834"/>
            <a:ext cx="9109494" cy="1754326"/>
          </a:xfrm>
          <a:prstGeom prst="rect">
            <a:avLst/>
          </a:prstGeom>
          <a:noFill/>
        </p:spPr>
        <p:txBody>
          <a:bodyPr wrap="square" rtlCol="0">
            <a:spAutoFit/>
          </a:bodyPr>
          <a:lstStyle/>
          <a:p>
            <a:r>
              <a:rPr lang="en-SG" dirty="0"/>
              <a:t>By introducing variations, datasets can be used for further analysis to get business insights.</a:t>
            </a:r>
          </a:p>
          <a:p>
            <a:endParaRPr lang="en-SG" dirty="0"/>
          </a:p>
          <a:p>
            <a:r>
              <a:rPr lang="en-SG" dirty="0"/>
              <a:t>Limitation – The dataset have enough information to calculate the invoice value. But no indication of cost involved to calculate the profit margin. The profit margin per product is also not given explicitly.  Any analysis done with this dataset is limited by this short coming as business decisions are mostly driven by margin/profit rather than revenue.</a:t>
            </a:r>
          </a:p>
        </p:txBody>
      </p:sp>
    </p:spTree>
    <p:extLst>
      <p:ext uri="{BB962C8B-B14F-4D97-AF65-F5344CB8AC3E}">
        <p14:creationId xmlns:p14="http://schemas.microsoft.com/office/powerpoint/2010/main" val="2569086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5EB1B-263B-4492-8BB4-EF728BA0D01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33DEFC-5463-6048-19C3-BBB5B5A2D827}"/>
              </a:ext>
            </a:extLst>
          </p:cNvPr>
          <p:cNvSpPr txBox="1"/>
          <p:nvPr/>
        </p:nvSpPr>
        <p:spPr>
          <a:xfrm>
            <a:off x="1196196" y="1196196"/>
            <a:ext cx="8586159" cy="646331"/>
          </a:xfrm>
          <a:prstGeom prst="rect">
            <a:avLst/>
          </a:prstGeom>
          <a:noFill/>
        </p:spPr>
        <p:txBody>
          <a:bodyPr wrap="square" rtlCol="0">
            <a:spAutoFit/>
          </a:bodyPr>
          <a:lstStyle/>
          <a:p>
            <a:r>
              <a:rPr lang="en-SG" dirty="0"/>
              <a:t>BUSINESS PROBLEM :</a:t>
            </a:r>
          </a:p>
          <a:p>
            <a:r>
              <a:rPr lang="en-SG" dirty="0"/>
              <a:t>	</a:t>
            </a:r>
          </a:p>
        </p:txBody>
      </p:sp>
      <p:sp>
        <p:nvSpPr>
          <p:cNvPr id="3" name="TextBox 2">
            <a:extLst>
              <a:ext uri="{FF2B5EF4-FFF2-40B4-BE49-F238E27FC236}">
                <a16:creationId xmlns:a16="http://schemas.microsoft.com/office/drawing/2014/main" id="{25E1544C-C8CE-A3EC-40E1-2196B454A61E}"/>
              </a:ext>
            </a:extLst>
          </p:cNvPr>
          <p:cNvSpPr txBox="1"/>
          <p:nvPr/>
        </p:nvSpPr>
        <p:spPr>
          <a:xfrm>
            <a:off x="1575759" y="2035834"/>
            <a:ext cx="9109494" cy="2862322"/>
          </a:xfrm>
          <a:prstGeom prst="rect">
            <a:avLst/>
          </a:prstGeom>
          <a:noFill/>
        </p:spPr>
        <p:txBody>
          <a:bodyPr wrap="square" rtlCol="0">
            <a:spAutoFit/>
          </a:bodyPr>
          <a:lstStyle/>
          <a:p>
            <a:r>
              <a:rPr lang="en-SG" sz="1800" dirty="0"/>
              <a:t>Synthetic datasets are populated with a small number of real unique observations and those limited observations are replicated thousand of times to create big data sets. </a:t>
            </a:r>
            <a:r>
              <a:rPr lang="en-SG" dirty="0"/>
              <a:t> As very little variation can be found on those datasets, they provide very limited insight. </a:t>
            </a:r>
          </a:p>
          <a:p>
            <a:endParaRPr lang="en-SG" dirty="0"/>
          </a:p>
          <a:p>
            <a:r>
              <a:rPr lang="en-SG" dirty="0"/>
              <a:t>There are a lot of publicly available datasets with real observations, but if someone is looking for a </a:t>
            </a:r>
            <a:r>
              <a:rPr lang="en-SG" u="sng" dirty="0"/>
              <a:t>specific type of data sets </a:t>
            </a:r>
            <a:r>
              <a:rPr lang="en-SG" dirty="0"/>
              <a:t>and only the synthetic data is available, there is a need to (1) first understand that we are handling synthetic and then there is a need to (2) transform it in to a useful dataset. This project address both on a specific type of dataset – ‘online sales’</a:t>
            </a:r>
          </a:p>
          <a:p>
            <a:endParaRPr lang="en-SG" dirty="0"/>
          </a:p>
          <a:p>
            <a:r>
              <a:rPr lang="en-SG" dirty="0"/>
              <a:t>Another justification is, even if real data exist, synthetic data might be more </a:t>
            </a:r>
            <a:r>
              <a:rPr lang="en-SG" u="sng" dirty="0"/>
              <a:t>feature rich</a:t>
            </a:r>
            <a:r>
              <a:rPr lang="en-SG" dirty="0"/>
              <a:t>.</a:t>
            </a:r>
          </a:p>
        </p:txBody>
      </p:sp>
    </p:spTree>
    <p:extLst>
      <p:ext uri="{BB962C8B-B14F-4D97-AF65-F5344CB8AC3E}">
        <p14:creationId xmlns:p14="http://schemas.microsoft.com/office/powerpoint/2010/main" val="4017309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16FC-13DB-5DE4-6EC3-AC20CEB90C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72073F-9271-D662-05AA-009FCD6764FE}"/>
              </a:ext>
            </a:extLst>
          </p:cNvPr>
          <p:cNvSpPr txBox="1"/>
          <p:nvPr/>
        </p:nvSpPr>
        <p:spPr>
          <a:xfrm>
            <a:off x="1196196" y="1196196"/>
            <a:ext cx="8586159" cy="646331"/>
          </a:xfrm>
          <a:prstGeom prst="rect">
            <a:avLst/>
          </a:prstGeom>
          <a:noFill/>
        </p:spPr>
        <p:txBody>
          <a:bodyPr wrap="square" rtlCol="0">
            <a:spAutoFit/>
          </a:bodyPr>
          <a:lstStyle/>
          <a:p>
            <a:r>
              <a:rPr lang="en-SG" dirty="0"/>
              <a:t>STAKEHOLDERS :</a:t>
            </a:r>
          </a:p>
          <a:p>
            <a:r>
              <a:rPr lang="en-SG" dirty="0"/>
              <a:t>	</a:t>
            </a:r>
          </a:p>
        </p:txBody>
      </p:sp>
      <p:sp>
        <p:nvSpPr>
          <p:cNvPr id="3" name="TextBox 2">
            <a:extLst>
              <a:ext uri="{FF2B5EF4-FFF2-40B4-BE49-F238E27FC236}">
                <a16:creationId xmlns:a16="http://schemas.microsoft.com/office/drawing/2014/main" id="{03B69FA2-93A1-46EA-44A1-8ABEFD107CD2}"/>
              </a:ext>
            </a:extLst>
          </p:cNvPr>
          <p:cNvSpPr txBox="1"/>
          <p:nvPr/>
        </p:nvSpPr>
        <p:spPr>
          <a:xfrm>
            <a:off x="1575759" y="2035834"/>
            <a:ext cx="9109494" cy="646331"/>
          </a:xfrm>
          <a:prstGeom prst="rect">
            <a:avLst/>
          </a:prstGeom>
          <a:noFill/>
        </p:spPr>
        <p:txBody>
          <a:bodyPr wrap="square" rtlCol="0">
            <a:spAutoFit/>
          </a:bodyPr>
          <a:lstStyle/>
          <a:p>
            <a:r>
              <a:rPr lang="en-SG" dirty="0"/>
              <a:t>Data Science Institutes or any other interested parties who want real like data for training purposes, but real data is not available in the respective subject area.</a:t>
            </a:r>
          </a:p>
        </p:txBody>
      </p:sp>
    </p:spTree>
    <p:extLst>
      <p:ext uri="{BB962C8B-B14F-4D97-AF65-F5344CB8AC3E}">
        <p14:creationId xmlns:p14="http://schemas.microsoft.com/office/powerpoint/2010/main" val="2202073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FC59C-E9F3-D40E-26F4-E9EDDFE6027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0629760-49C8-4BDC-11A6-7CE46AD1CCB3}"/>
              </a:ext>
            </a:extLst>
          </p:cNvPr>
          <p:cNvSpPr txBox="1"/>
          <p:nvPr/>
        </p:nvSpPr>
        <p:spPr>
          <a:xfrm>
            <a:off x="966158" y="293298"/>
            <a:ext cx="8586159" cy="646331"/>
          </a:xfrm>
          <a:prstGeom prst="rect">
            <a:avLst/>
          </a:prstGeom>
          <a:noFill/>
        </p:spPr>
        <p:txBody>
          <a:bodyPr wrap="square" rtlCol="0">
            <a:spAutoFit/>
          </a:bodyPr>
          <a:lstStyle/>
          <a:p>
            <a:r>
              <a:rPr lang="en-SG" dirty="0"/>
              <a:t>Data Source :</a:t>
            </a:r>
          </a:p>
          <a:p>
            <a:r>
              <a:rPr lang="en-SG" dirty="0"/>
              <a:t>	</a:t>
            </a:r>
          </a:p>
        </p:txBody>
      </p:sp>
      <p:sp>
        <p:nvSpPr>
          <p:cNvPr id="3" name="TextBox 2">
            <a:extLst>
              <a:ext uri="{FF2B5EF4-FFF2-40B4-BE49-F238E27FC236}">
                <a16:creationId xmlns:a16="http://schemas.microsoft.com/office/drawing/2014/main" id="{EA7D90C2-F420-AD9C-3C57-4A48C203A62D}"/>
              </a:ext>
            </a:extLst>
          </p:cNvPr>
          <p:cNvSpPr txBox="1"/>
          <p:nvPr/>
        </p:nvSpPr>
        <p:spPr>
          <a:xfrm>
            <a:off x="2766204" y="293298"/>
            <a:ext cx="9109494" cy="369332"/>
          </a:xfrm>
          <a:prstGeom prst="rect">
            <a:avLst/>
          </a:prstGeom>
          <a:noFill/>
        </p:spPr>
        <p:txBody>
          <a:bodyPr wrap="square" rtlCol="0">
            <a:spAutoFit/>
          </a:bodyPr>
          <a:lstStyle/>
          <a:p>
            <a:r>
              <a:rPr lang="en-SG" dirty="0">
                <a:hlinkClick r:id="rId2"/>
              </a:rPr>
              <a:t>Online Sales Dataset</a:t>
            </a:r>
            <a:endParaRPr lang="en-SG" dirty="0"/>
          </a:p>
        </p:txBody>
      </p:sp>
      <p:pic>
        <p:nvPicPr>
          <p:cNvPr id="5" name="Picture 4">
            <a:extLst>
              <a:ext uri="{FF2B5EF4-FFF2-40B4-BE49-F238E27FC236}">
                <a16:creationId xmlns:a16="http://schemas.microsoft.com/office/drawing/2014/main" id="{4F679278-F5AD-2879-4D6F-A1947230E307}"/>
              </a:ext>
            </a:extLst>
          </p:cNvPr>
          <p:cNvPicPr>
            <a:picLocks noChangeAspect="1"/>
          </p:cNvPicPr>
          <p:nvPr/>
        </p:nvPicPr>
        <p:blipFill>
          <a:blip r:embed="rId3"/>
          <a:stretch>
            <a:fillRect/>
          </a:stretch>
        </p:blipFill>
        <p:spPr>
          <a:xfrm>
            <a:off x="1274828" y="1081176"/>
            <a:ext cx="6603964" cy="4472899"/>
          </a:xfrm>
          <a:prstGeom prst="rect">
            <a:avLst/>
          </a:prstGeom>
        </p:spPr>
      </p:pic>
    </p:spTree>
    <p:extLst>
      <p:ext uri="{BB962C8B-B14F-4D97-AF65-F5344CB8AC3E}">
        <p14:creationId xmlns:p14="http://schemas.microsoft.com/office/powerpoint/2010/main" val="132228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C74B0-7582-0EEE-54C0-B6A4AB42DB6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4626E4C-5D7B-7345-22BC-45C951401689}"/>
              </a:ext>
            </a:extLst>
          </p:cNvPr>
          <p:cNvSpPr txBox="1"/>
          <p:nvPr/>
        </p:nvSpPr>
        <p:spPr>
          <a:xfrm>
            <a:off x="1196196" y="1196196"/>
            <a:ext cx="8586159" cy="646331"/>
          </a:xfrm>
          <a:prstGeom prst="rect">
            <a:avLst/>
          </a:prstGeom>
          <a:noFill/>
        </p:spPr>
        <p:txBody>
          <a:bodyPr wrap="square" rtlCol="0">
            <a:spAutoFit/>
          </a:bodyPr>
          <a:lstStyle/>
          <a:p>
            <a:r>
              <a:rPr lang="en-SG" dirty="0"/>
              <a:t>Approach:</a:t>
            </a:r>
          </a:p>
          <a:p>
            <a:r>
              <a:rPr lang="en-SG" dirty="0"/>
              <a:t>	</a:t>
            </a:r>
          </a:p>
        </p:txBody>
      </p:sp>
      <p:sp>
        <p:nvSpPr>
          <p:cNvPr id="3" name="TextBox 2">
            <a:extLst>
              <a:ext uri="{FF2B5EF4-FFF2-40B4-BE49-F238E27FC236}">
                <a16:creationId xmlns:a16="http://schemas.microsoft.com/office/drawing/2014/main" id="{B6342D25-62CC-3F45-9459-8ED71429A5A9}"/>
              </a:ext>
            </a:extLst>
          </p:cNvPr>
          <p:cNvSpPr txBox="1"/>
          <p:nvPr/>
        </p:nvSpPr>
        <p:spPr>
          <a:xfrm>
            <a:off x="1575759" y="2035834"/>
            <a:ext cx="9109494" cy="2031325"/>
          </a:xfrm>
          <a:prstGeom prst="rect">
            <a:avLst/>
          </a:prstGeom>
          <a:noFill/>
        </p:spPr>
        <p:txBody>
          <a:bodyPr wrap="square" rtlCol="0">
            <a:spAutoFit/>
          </a:bodyPr>
          <a:lstStyle/>
          <a:p>
            <a:pPr marL="342900" indent="-342900">
              <a:buAutoNum type="arabicPeriod"/>
            </a:pPr>
            <a:r>
              <a:rPr lang="en-SG" dirty="0"/>
              <a:t>Understand the dataset</a:t>
            </a:r>
          </a:p>
          <a:p>
            <a:pPr marL="342900" indent="-342900">
              <a:buAutoNum type="arabicPeriod"/>
            </a:pPr>
            <a:r>
              <a:rPr lang="en-SG" dirty="0"/>
              <a:t>Clean the dataset</a:t>
            </a:r>
          </a:p>
          <a:p>
            <a:pPr marL="342900" indent="-342900">
              <a:buAutoNum type="arabicPeriod"/>
            </a:pPr>
            <a:r>
              <a:rPr lang="en-SG" dirty="0"/>
              <a:t>Explore further </a:t>
            </a:r>
          </a:p>
          <a:p>
            <a:r>
              <a:rPr lang="en-SG" dirty="0"/>
              <a:t>            Identify whether the dataset is synthetic or not</a:t>
            </a:r>
          </a:p>
          <a:p>
            <a:pPr marL="342900" indent="-342900">
              <a:buAutoNum type="arabicPeriod" startAt="4"/>
            </a:pPr>
            <a:r>
              <a:rPr lang="en-SG" dirty="0"/>
              <a:t>Transform - Make ‘real data’ like variations.</a:t>
            </a:r>
          </a:p>
          <a:p>
            <a:pPr marL="342900" indent="-342900">
              <a:buAutoNum type="arabicPeriod" startAt="4"/>
            </a:pPr>
            <a:r>
              <a:rPr lang="en-SG" dirty="0"/>
              <a:t>Do sample EOD on Transformed data</a:t>
            </a:r>
          </a:p>
          <a:p>
            <a:r>
              <a:rPr lang="en-SG" dirty="0"/>
              <a:t>6.   Conclusion </a:t>
            </a:r>
          </a:p>
        </p:txBody>
      </p:sp>
    </p:spTree>
    <p:extLst>
      <p:ext uri="{BB962C8B-B14F-4D97-AF65-F5344CB8AC3E}">
        <p14:creationId xmlns:p14="http://schemas.microsoft.com/office/powerpoint/2010/main" val="2024918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E5198-42C0-F68A-DA56-470BD3972E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A43B4BF-F255-5E76-7A24-0729D0389545}"/>
              </a:ext>
            </a:extLst>
          </p:cNvPr>
          <p:cNvSpPr txBox="1"/>
          <p:nvPr/>
        </p:nvSpPr>
        <p:spPr>
          <a:xfrm>
            <a:off x="483079" y="264543"/>
            <a:ext cx="8586159" cy="646331"/>
          </a:xfrm>
          <a:prstGeom prst="rect">
            <a:avLst/>
          </a:prstGeom>
          <a:noFill/>
        </p:spPr>
        <p:txBody>
          <a:bodyPr wrap="square" rtlCol="0">
            <a:spAutoFit/>
          </a:bodyPr>
          <a:lstStyle/>
          <a:p>
            <a:r>
              <a:rPr lang="en-SG" dirty="0"/>
              <a:t>1. Understand the data set:</a:t>
            </a:r>
          </a:p>
          <a:p>
            <a:r>
              <a:rPr lang="en-SG" dirty="0"/>
              <a:t>	</a:t>
            </a:r>
          </a:p>
        </p:txBody>
      </p:sp>
      <p:sp>
        <p:nvSpPr>
          <p:cNvPr id="3" name="TextBox 2">
            <a:extLst>
              <a:ext uri="{FF2B5EF4-FFF2-40B4-BE49-F238E27FC236}">
                <a16:creationId xmlns:a16="http://schemas.microsoft.com/office/drawing/2014/main" id="{1F27E73A-B530-3BAC-3B85-E699FBE18DDE}"/>
              </a:ext>
            </a:extLst>
          </p:cNvPr>
          <p:cNvSpPr txBox="1"/>
          <p:nvPr/>
        </p:nvSpPr>
        <p:spPr>
          <a:xfrm>
            <a:off x="1023668" y="724618"/>
            <a:ext cx="9109494" cy="369332"/>
          </a:xfrm>
          <a:prstGeom prst="rect">
            <a:avLst/>
          </a:prstGeom>
          <a:noFill/>
        </p:spPr>
        <p:txBody>
          <a:bodyPr wrap="square" rtlCol="0">
            <a:spAutoFit/>
          </a:bodyPr>
          <a:lstStyle/>
          <a:p>
            <a:r>
              <a:rPr lang="en-SG" sz="1800" dirty="0"/>
              <a:t>Read dataset in to Pandas </a:t>
            </a:r>
            <a:r>
              <a:rPr lang="en-SG" sz="1800" dirty="0" err="1"/>
              <a:t>Dataframe</a:t>
            </a:r>
            <a:r>
              <a:rPr lang="en-SG" sz="1800" dirty="0"/>
              <a:t> and do the basic data exploration</a:t>
            </a:r>
            <a:endParaRPr lang="en-SG" dirty="0"/>
          </a:p>
        </p:txBody>
      </p:sp>
      <p:pic>
        <p:nvPicPr>
          <p:cNvPr id="9" name="Picture 8">
            <a:extLst>
              <a:ext uri="{FF2B5EF4-FFF2-40B4-BE49-F238E27FC236}">
                <a16:creationId xmlns:a16="http://schemas.microsoft.com/office/drawing/2014/main" id="{DE5C8CAC-B431-B4DB-9CEA-5AD8A7B38867}"/>
              </a:ext>
            </a:extLst>
          </p:cNvPr>
          <p:cNvPicPr>
            <a:picLocks noChangeAspect="1"/>
          </p:cNvPicPr>
          <p:nvPr/>
        </p:nvPicPr>
        <p:blipFill>
          <a:blip r:embed="rId2"/>
          <a:stretch>
            <a:fillRect/>
          </a:stretch>
        </p:blipFill>
        <p:spPr>
          <a:xfrm>
            <a:off x="8401850" y="805131"/>
            <a:ext cx="3462624" cy="3394655"/>
          </a:xfrm>
          <a:prstGeom prst="rect">
            <a:avLst/>
          </a:prstGeom>
        </p:spPr>
      </p:pic>
      <p:pic>
        <p:nvPicPr>
          <p:cNvPr id="11" name="Picture 10">
            <a:extLst>
              <a:ext uri="{FF2B5EF4-FFF2-40B4-BE49-F238E27FC236}">
                <a16:creationId xmlns:a16="http://schemas.microsoft.com/office/drawing/2014/main" id="{0AB8E2F7-F179-CE8D-A7A4-B436BED0930E}"/>
              </a:ext>
            </a:extLst>
          </p:cNvPr>
          <p:cNvPicPr>
            <a:picLocks noChangeAspect="1"/>
          </p:cNvPicPr>
          <p:nvPr/>
        </p:nvPicPr>
        <p:blipFill>
          <a:blip r:embed="rId3"/>
          <a:stretch>
            <a:fillRect/>
          </a:stretch>
        </p:blipFill>
        <p:spPr>
          <a:xfrm>
            <a:off x="218536" y="1632434"/>
            <a:ext cx="7959692" cy="3291972"/>
          </a:xfrm>
          <a:prstGeom prst="rect">
            <a:avLst/>
          </a:prstGeom>
        </p:spPr>
      </p:pic>
      <p:sp>
        <p:nvSpPr>
          <p:cNvPr id="12" name="TextBox 11">
            <a:extLst>
              <a:ext uri="{FF2B5EF4-FFF2-40B4-BE49-F238E27FC236}">
                <a16:creationId xmlns:a16="http://schemas.microsoft.com/office/drawing/2014/main" id="{983C23C7-E05B-D6FF-A6A3-7F278E4380CB}"/>
              </a:ext>
            </a:extLst>
          </p:cNvPr>
          <p:cNvSpPr txBox="1"/>
          <p:nvPr/>
        </p:nvSpPr>
        <p:spPr>
          <a:xfrm>
            <a:off x="483079" y="5497902"/>
            <a:ext cx="4988482" cy="276999"/>
          </a:xfrm>
          <a:prstGeom prst="rect">
            <a:avLst/>
          </a:prstGeom>
          <a:noFill/>
        </p:spPr>
        <p:txBody>
          <a:bodyPr wrap="none" rtlCol="0">
            <a:spAutoFit/>
          </a:bodyPr>
          <a:lstStyle/>
          <a:p>
            <a:r>
              <a:rPr lang="en-SG" sz="1200" dirty="0"/>
              <a:t>Total 49,782 observations. Observations with non null </a:t>
            </a:r>
            <a:r>
              <a:rPr lang="en-SG" sz="1200" dirty="0" err="1"/>
              <a:t>CustomerID</a:t>
            </a:r>
            <a:r>
              <a:rPr lang="en-SG" sz="1200" dirty="0"/>
              <a:t> is 44,804</a:t>
            </a:r>
          </a:p>
        </p:txBody>
      </p:sp>
      <p:sp>
        <p:nvSpPr>
          <p:cNvPr id="13" name="Rectangle 12">
            <a:extLst>
              <a:ext uri="{FF2B5EF4-FFF2-40B4-BE49-F238E27FC236}">
                <a16:creationId xmlns:a16="http://schemas.microsoft.com/office/drawing/2014/main" id="{0589CA85-2B2F-D16E-EF48-7A910D9525B4}"/>
              </a:ext>
            </a:extLst>
          </p:cNvPr>
          <p:cNvSpPr/>
          <p:nvPr/>
        </p:nvSpPr>
        <p:spPr>
          <a:xfrm>
            <a:off x="8833449" y="2582174"/>
            <a:ext cx="2714445" cy="1035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344704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8CF37-0FB2-7636-4904-458A9C94A87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A207928-842B-50F8-3437-FF3C1A445C53}"/>
              </a:ext>
            </a:extLst>
          </p:cNvPr>
          <p:cNvSpPr txBox="1"/>
          <p:nvPr/>
        </p:nvSpPr>
        <p:spPr>
          <a:xfrm>
            <a:off x="483079" y="264543"/>
            <a:ext cx="8586159" cy="646331"/>
          </a:xfrm>
          <a:prstGeom prst="rect">
            <a:avLst/>
          </a:prstGeom>
          <a:noFill/>
        </p:spPr>
        <p:txBody>
          <a:bodyPr wrap="square" rtlCol="0">
            <a:spAutoFit/>
          </a:bodyPr>
          <a:lstStyle/>
          <a:p>
            <a:r>
              <a:rPr lang="en-SG" dirty="0"/>
              <a:t>2. Clean the dataset – removing observations with null values</a:t>
            </a:r>
          </a:p>
          <a:p>
            <a:r>
              <a:rPr lang="en-SG" dirty="0"/>
              <a:t>	</a:t>
            </a:r>
          </a:p>
        </p:txBody>
      </p:sp>
      <p:pic>
        <p:nvPicPr>
          <p:cNvPr id="5" name="Picture 4">
            <a:extLst>
              <a:ext uri="{FF2B5EF4-FFF2-40B4-BE49-F238E27FC236}">
                <a16:creationId xmlns:a16="http://schemas.microsoft.com/office/drawing/2014/main" id="{9C1438E0-EFA6-BE5A-5F85-F4C1BC6D11D1}"/>
              </a:ext>
            </a:extLst>
          </p:cNvPr>
          <p:cNvPicPr>
            <a:picLocks noChangeAspect="1"/>
          </p:cNvPicPr>
          <p:nvPr/>
        </p:nvPicPr>
        <p:blipFill>
          <a:blip r:embed="rId2"/>
          <a:stretch>
            <a:fillRect/>
          </a:stretch>
        </p:blipFill>
        <p:spPr>
          <a:xfrm>
            <a:off x="69012" y="1505799"/>
            <a:ext cx="8229599" cy="2138258"/>
          </a:xfrm>
          <a:prstGeom prst="rect">
            <a:avLst/>
          </a:prstGeom>
        </p:spPr>
      </p:pic>
      <p:pic>
        <p:nvPicPr>
          <p:cNvPr id="7" name="Picture 6">
            <a:extLst>
              <a:ext uri="{FF2B5EF4-FFF2-40B4-BE49-F238E27FC236}">
                <a16:creationId xmlns:a16="http://schemas.microsoft.com/office/drawing/2014/main" id="{78797244-BACC-9051-FFDC-0FA66EDF52BE}"/>
              </a:ext>
            </a:extLst>
          </p:cNvPr>
          <p:cNvPicPr>
            <a:picLocks noChangeAspect="1"/>
          </p:cNvPicPr>
          <p:nvPr/>
        </p:nvPicPr>
        <p:blipFill>
          <a:blip r:embed="rId3"/>
          <a:stretch>
            <a:fillRect/>
          </a:stretch>
        </p:blipFill>
        <p:spPr>
          <a:xfrm>
            <a:off x="8513204" y="869505"/>
            <a:ext cx="3453760" cy="4024549"/>
          </a:xfrm>
          <a:prstGeom prst="rect">
            <a:avLst/>
          </a:prstGeom>
        </p:spPr>
      </p:pic>
      <p:sp>
        <p:nvSpPr>
          <p:cNvPr id="8" name="Rectangle 7">
            <a:extLst>
              <a:ext uri="{FF2B5EF4-FFF2-40B4-BE49-F238E27FC236}">
                <a16:creationId xmlns:a16="http://schemas.microsoft.com/office/drawing/2014/main" id="{133F84A0-1F7D-9BD0-A474-9CC0F531FD06}"/>
              </a:ext>
            </a:extLst>
          </p:cNvPr>
          <p:cNvSpPr/>
          <p:nvPr/>
        </p:nvSpPr>
        <p:spPr>
          <a:xfrm>
            <a:off x="9069238" y="1081177"/>
            <a:ext cx="454324" cy="18403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58794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F5484-83CE-2CE6-3B2A-9CAB9ED815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F5C40B-BC87-97FC-3736-22A552E8B50D}"/>
              </a:ext>
            </a:extLst>
          </p:cNvPr>
          <p:cNvSpPr txBox="1"/>
          <p:nvPr/>
        </p:nvSpPr>
        <p:spPr>
          <a:xfrm>
            <a:off x="43969" y="45564"/>
            <a:ext cx="8586159" cy="646331"/>
          </a:xfrm>
          <a:prstGeom prst="rect">
            <a:avLst/>
          </a:prstGeom>
          <a:noFill/>
        </p:spPr>
        <p:txBody>
          <a:bodyPr wrap="square" rtlCol="0">
            <a:spAutoFit/>
          </a:bodyPr>
          <a:lstStyle/>
          <a:p>
            <a:r>
              <a:rPr lang="en-SG" dirty="0"/>
              <a:t>3. Explore Further – identify presence of synthetic data ……</a:t>
            </a:r>
          </a:p>
          <a:p>
            <a:r>
              <a:rPr lang="en-SG" dirty="0"/>
              <a:t>	</a:t>
            </a:r>
          </a:p>
        </p:txBody>
      </p:sp>
      <p:pic>
        <p:nvPicPr>
          <p:cNvPr id="4" name="Picture 3">
            <a:extLst>
              <a:ext uri="{FF2B5EF4-FFF2-40B4-BE49-F238E27FC236}">
                <a16:creationId xmlns:a16="http://schemas.microsoft.com/office/drawing/2014/main" id="{740B6213-F727-15DA-07A8-44413FB396F7}"/>
              </a:ext>
            </a:extLst>
          </p:cNvPr>
          <p:cNvPicPr>
            <a:picLocks noChangeAspect="1"/>
          </p:cNvPicPr>
          <p:nvPr/>
        </p:nvPicPr>
        <p:blipFill>
          <a:blip r:embed="rId2"/>
          <a:stretch>
            <a:fillRect/>
          </a:stretch>
        </p:blipFill>
        <p:spPr>
          <a:xfrm>
            <a:off x="0" y="814670"/>
            <a:ext cx="5635925" cy="907020"/>
          </a:xfrm>
          <a:prstGeom prst="rect">
            <a:avLst/>
          </a:prstGeom>
        </p:spPr>
      </p:pic>
      <p:pic>
        <p:nvPicPr>
          <p:cNvPr id="8" name="Picture 7">
            <a:extLst>
              <a:ext uri="{FF2B5EF4-FFF2-40B4-BE49-F238E27FC236}">
                <a16:creationId xmlns:a16="http://schemas.microsoft.com/office/drawing/2014/main" id="{FC94F28A-0AD9-2D06-6CB6-4DC9DFB1BDDC}"/>
              </a:ext>
            </a:extLst>
          </p:cNvPr>
          <p:cNvPicPr>
            <a:picLocks noChangeAspect="1"/>
          </p:cNvPicPr>
          <p:nvPr/>
        </p:nvPicPr>
        <p:blipFill>
          <a:blip r:embed="rId3"/>
          <a:stretch>
            <a:fillRect/>
          </a:stretch>
        </p:blipFill>
        <p:spPr>
          <a:xfrm>
            <a:off x="43969" y="1782793"/>
            <a:ext cx="1531789" cy="2942860"/>
          </a:xfrm>
          <a:prstGeom prst="rect">
            <a:avLst/>
          </a:prstGeom>
        </p:spPr>
      </p:pic>
      <p:pic>
        <p:nvPicPr>
          <p:cNvPr id="12" name="Picture 11">
            <a:extLst>
              <a:ext uri="{FF2B5EF4-FFF2-40B4-BE49-F238E27FC236}">
                <a16:creationId xmlns:a16="http://schemas.microsoft.com/office/drawing/2014/main" id="{77CA1546-D361-695E-040D-C67DAB6A35BC}"/>
              </a:ext>
            </a:extLst>
          </p:cNvPr>
          <p:cNvPicPr>
            <a:picLocks noChangeAspect="1"/>
          </p:cNvPicPr>
          <p:nvPr/>
        </p:nvPicPr>
        <p:blipFill>
          <a:blip r:embed="rId4"/>
          <a:stretch>
            <a:fillRect/>
          </a:stretch>
        </p:blipFill>
        <p:spPr>
          <a:xfrm>
            <a:off x="1" y="4718634"/>
            <a:ext cx="1575758" cy="405195"/>
          </a:xfrm>
          <a:prstGeom prst="rect">
            <a:avLst/>
          </a:prstGeom>
        </p:spPr>
      </p:pic>
      <p:pic>
        <p:nvPicPr>
          <p:cNvPr id="14" name="Picture 13">
            <a:extLst>
              <a:ext uri="{FF2B5EF4-FFF2-40B4-BE49-F238E27FC236}">
                <a16:creationId xmlns:a16="http://schemas.microsoft.com/office/drawing/2014/main" id="{5EE58774-1FC7-913A-C95B-76A70B5FD6C2}"/>
              </a:ext>
            </a:extLst>
          </p:cNvPr>
          <p:cNvPicPr>
            <a:picLocks noChangeAspect="1"/>
          </p:cNvPicPr>
          <p:nvPr/>
        </p:nvPicPr>
        <p:blipFill>
          <a:blip r:embed="rId5"/>
          <a:stretch>
            <a:fillRect/>
          </a:stretch>
        </p:blipFill>
        <p:spPr>
          <a:xfrm>
            <a:off x="1721295" y="1782793"/>
            <a:ext cx="1389965" cy="297850"/>
          </a:xfrm>
          <a:prstGeom prst="rect">
            <a:avLst/>
          </a:prstGeom>
        </p:spPr>
      </p:pic>
      <p:pic>
        <p:nvPicPr>
          <p:cNvPr id="16" name="Picture 15">
            <a:extLst>
              <a:ext uri="{FF2B5EF4-FFF2-40B4-BE49-F238E27FC236}">
                <a16:creationId xmlns:a16="http://schemas.microsoft.com/office/drawing/2014/main" id="{EDC1207A-6ED3-3C81-0358-9421AA64F65A}"/>
              </a:ext>
            </a:extLst>
          </p:cNvPr>
          <p:cNvPicPr>
            <a:picLocks noChangeAspect="1"/>
          </p:cNvPicPr>
          <p:nvPr/>
        </p:nvPicPr>
        <p:blipFill>
          <a:blip r:embed="rId6"/>
          <a:stretch>
            <a:fillRect/>
          </a:stretch>
        </p:blipFill>
        <p:spPr>
          <a:xfrm>
            <a:off x="1721295" y="2080643"/>
            <a:ext cx="1389965" cy="1777292"/>
          </a:xfrm>
          <a:prstGeom prst="rect">
            <a:avLst/>
          </a:prstGeom>
        </p:spPr>
      </p:pic>
      <p:pic>
        <p:nvPicPr>
          <p:cNvPr id="18" name="Picture 17">
            <a:extLst>
              <a:ext uri="{FF2B5EF4-FFF2-40B4-BE49-F238E27FC236}">
                <a16:creationId xmlns:a16="http://schemas.microsoft.com/office/drawing/2014/main" id="{7C7C4E55-0209-FAB5-E73B-583EBB6E4411}"/>
              </a:ext>
            </a:extLst>
          </p:cNvPr>
          <p:cNvPicPr>
            <a:picLocks noChangeAspect="1"/>
          </p:cNvPicPr>
          <p:nvPr/>
        </p:nvPicPr>
        <p:blipFill>
          <a:blip r:embed="rId7"/>
          <a:stretch>
            <a:fillRect/>
          </a:stretch>
        </p:blipFill>
        <p:spPr>
          <a:xfrm>
            <a:off x="4280741" y="2865951"/>
            <a:ext cx="4076511" cy="2257878"/>
          </a:xfrm>
          <a:prstGeom prst="rect">
            <a:avLst/>
          </a:prstGeom>
        </p:spPr>
      </p:pic>
      <p:pic>
        <p:nvPicPr>
          <p:cNvPr id="20" name="Picture 19">
            <a:extLst>
              <a:ext uri="{FF2B5EF4-FFF2-40B4-BE49-F238E27FC236}">
                <a16:creationId xmlns:a16="http://schemas.microsoft.com/office/drawing/2014/main" id="{78A59A22-6CCA-1C8E-3D44-1CA22A836A89}"/>
              </a:ext>
            </a:extLst>
          </p:cNvPr>
          <p:cNvPicPr>
            <a:picLocks noChangeAspect="1"/>
          </p:cNvPicPr>
          <p:nvPr/>
        </p:nvPicPr>
        <p:blipFill>
          <a:blip r:embed="rId8"/>
          <a:stretch>
            <a:fillRect/>
          </a:stretch>
        </p:blipFill>
        <p:spPr>
          <a:xfrm>
            <a:off x="4280741" y="5214266"/>
            <a:ext cx="6571290" cy="772464"/>
          </a:xfrm>
          <a:prstGeom prst="rect">
            <a:avLst/>
          </a:prstGeom>
        </p:spPr>
      </p:pic>
      <p:pic>
        <p:nvPicPr>
          <p:cNvPr id="22" name="Picture 21">
            <a:extLst>
              <a:ext uri="{FF2B5EF4-FFF2-40B4-BE49-F238E27FC236}">
                <a16:creationId xmlns:a16="http://schemas.microsoft.com/office/drawing/2014/main" id="{9C39DA3B-6819-055A-11C4-A8BA92EE414B}"/>
              </a:ext>
            </a:extLst>
          </p:cNvPr>
          <p:cNvPicPr>
            <a:picLocks noChangeAspect="1"/>
          </p:cNvPicPr>
          <p:nvPr/>
        </p:nvPicPr>
        <p:blipFill>
          <a:blip r:embed="rId9"/>
          <a:stretch>
            <a:fillRect/>
          </a:stretch>
        </p:blipFill>
        <p:spPr>
          <a:xfrm>
            <a:off x="8596019" y="2080643"/>
            <a:ext cx="3116768" cy="3022136"/>
          </a:xfrm>
          <a:prstGeom prst="rect">
            <a:avLst/>
          </a:prstGeom>
        </p:spPr>
      </p:pic>
      <p:sp>
        <p:nvSpPr>
          <p:cNvPr id="23" name="TextBox 22">
            <a:extLst>
              <a:ext uri="{FF2B5EF4-FFF2-40B4-BE49-F238E27FC236}">
                <a16:creationId xmlns:a16="http://schemas.microsoft.com/office/drawing/2014/main" id="{10394108-EB11-5122-CBD0-C092B2623F7C}"/>
              </a:ext>
            </a:extLst>
          </p:cNvPr>
          <p:cNvSpPr txBox="1"/>
          <p:nvPr/>
        </p:nvSpPr>
        <p:spPr>
          <a:xfrm>
            <a:off x="4280741" y="2156725"/>
            <a:ext cx="4243149" cy="461665"/>
          </a:xfrm>
          <a:prstGeom prst="rect">
            <a:avLst/>
          </a:prstGeom>
          <a:noFill/>
        </p:spPr>
        <p:txBody>
          <a:bodyPr wrap="none" rtlCol="0">
            <a:spAutoFit/>
          </a:bodyPr>
          <a:lstStyle/>
          <a:p>
            <a:r>
              <a:rPr lang="en-SG" sz="1200" dirty="0"/>
              <a:t>Presence of future records is another indication of synthetic data.</a:t>
            </a:r>
          </a:p>
          <a:p>
            <a:r>
              <a:rPr lang="en-SG" sz="1200" dirty="0"/>
              <a:t>Removing observations with dates in 2024 or beyond</a:t>
            </a:r>
          </a:p>
        </p:txBody>
      </p:sp>
      <p:sp>
        <p:nvSpPr>
          <p:cNvPr id="24" name="Oval 23">
            <a:extLst>
              <a:ext uri="{FF2B5EF4-FFF2-40B4-BE49-F238E27FC236}">
                <a16:creationId xmlns:a16="http://schemas.microsoft.com/office/drawing/2014/main" id="{51EBF2B5-6E15-9E94-92CA-49CAAF535366}"/>
              </a:ext>
            </a:extLst>
          </p:cNvPr>
          <p:cNvSpPr/>
          <p:nvPr/>
        </p:nvSpPr>
        <p:spPr>
          <a:xfrm>
            <a:off x="4842294" y="4002657"/>
            <a:ext cx="552091" cy="79363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Rectangle 24">
            <a:extLst>
              <a:ext uri="{FF2B5EF4-FFF2-40B4-BE49-F238E27FC236}">
                <a16:creationId xmlns:a16="http://schemas.microsoft.com/office/drawing/2014/main" id="{126E6FF4-AA46-971C-D840-B83147A4DE30}"/>
              </a:ext>
            </a:extLst>
          </p:cNvPr>
          <p:cNvSpPr/>
          <p:nvPr/>
        </p:nvSpPr>
        <p:spPr>
          <a:xfrm>
            <a:off x="9828362" y="4957313"/>
            <a:ext cx="302634" cy="16651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24113B42-BCE0-218F-EAEA-168E287EF97B}"/>
              </a:ext>
            </a:extLst>
          </p:cNvPr>
          <p:cNvSpPr txBox="1"/>
          <p:nvPr/>
        </p:nvSpPr>
        <p:spPr>
          <a:xfrm>
            <a:off x="0" y="5277332"/>
            <a:ext cx="4167744" cy="646331"/>
          </a:xfrm>
          <a:prstGeom prst="rect">
            <a:avLst/>
          </a:prstGeom>
          <a:noFill/>
        </p:spPr>
        <p:txBody>
          <a:bodyPr wrap="none" rtlCol="0">
            <a:spAutoFit/>
          </a:bodyPr>
          <a:lstStyle/>
          <a:p>
            <a:r>
              <a:rPr lang="en-SG" sz="1200" dirty="0"/>
              <a:t>All Payment Methods count are almost same </a:t>
            </a:r>
            <a:r>
              <a:rPr lang="en-SG" sz="1200" dirty="0" err="1"/>
              <a:t>ie</a:t>
            </a:r>
            <a:r>
              <a:rPr lang="en-SG" sz="1200" dirty="0"/>
              <a:t> nearly 15K</a:t>
            </a:r>
          </a:p>
          <a:p>
            <a:r>
              <a:rPr lang="en-SG" sz="1200" dirty="0"/>
              <a:t>The same for </a:t>
            </a:r>
            <a:r>
              <a:rPr lang="en-SG" sz="1200" dirty="0" err="1"/>
              <a:t>ShipmentProvider</a:t>
            </a:r>
            <a:r>
              <a:rPr lang="en-SG" sz="1200" dirty="0"/>
              <a:t> (11K), Description (around 4K)</a:t>
            </a:r>
          </a:p>
          <a:p>
            <a:r>
              <a:rPr lang="en-SG" sz="1200" dirty="0"/>
              <a:t>   and Country (around 3.7K)</a:t>
            </a:r>
          </a:p>
        </p:txBody>
      </p:sp>
    </p:spTree>
    <p:extLst>
      <p:ext uri="{BB962C8B-B14F-4D97-AF65-F5344CB8AC3E}">
        <p14:creationId xmlns:p14="http://schemas.microsoft.com/office/powerpoint/2010/main" val="265073830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959</TotalTime>
  <Words>766</Words>
  <Application>Microsoft Office PowerPoint</Application>
  <PresentationFormat>Widescreen</PresentationFormat>
  <Paragraphs>89</Paragraphs>
  <Slides>26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Gill Sans MT</vt:lpstr>
      <vt:lpstr>Gallery</vt:lpstr>
      <vt:lpstr>Exploring and transforming synthetic datasets   (Mini Project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Niaz Shamsudeen</dc:creator>
  <cp:lastModifiedBy>Niaz Shamsudeen</cp:lastModifiedBy>
  <cp:revision>29</cp:revision>
  <dcterms:created xsi:type="dcterms:W3CDTF">2024-10-14T07:47:09Z</dcterms:created>
  <dcterms:modified xsi:type="dcterms:W3CDTF">2024-11-14T07:15:25Z</dcterms:modified>
</cp:coreProperties>
</file>